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617" r:id="rId2"/>
    <p:sldId id="501" r:id="rId3"/>
    <p:sldId id="620" r:id="rId4"/>
    <p:sldId id="642" r:id="rId5"/>
    <p:sldId id="646" r:id="rId6"/>
    <p:sldId id="648" r:id="rId7"/>
    <p:sldId id="649" r:id="rId8"/>
    <p:sldId id="652" r:id="rId9"/>
    <p:sldId id="654" r:id="rId10"/>
    <p:sldId id="655" r:id="rId11"/>
    <p:sldId id="656" r:id="rId12"/>
    <p:sldId id="65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7A7A"/>
    <a:srgbClr val="C5B3B3"/>
    <a:srgbClr val="E692B6"/>
    <a:srgbClr val="FFFFC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2362" autoAdjust="0"/>
  </p:normalViewPr>
  <p:slideViewPr>
    <p:cSldViewPr snapToGrid="0">
      <p:cViewPr varScale="1">
        <p:scale>
          <a:sx n="51" d="100"/>
          <a:sy n="51" d="100"/>
        </p:scale>
        <p:origin x="888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jpeg>
</file>

<file path=ppt/media/image11.png>
</file>

<file path=ppt/media/image12.jpe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19.png>
</file>

<file path=ppt/media/image2.png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jpeg>
</file>

<file path=ppt/media/image5.pn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D3D26A-2806-4D54-9C7A-5641BE78C3ED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017361-4C07-490A-9C9A-C6C2D22DB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321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17361-4C07-490A-9C9A-C6C2D22DB63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010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are probably the first to investigate the security aspects of these models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17361-4C07-490A-9C9A-C6C2D22DB63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0556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leave it as a future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17361-4C07-490A-9C9A-C6C2D22DB63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952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2006B0-0F25-4E50-80B2-CA44D953435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917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17361-4C07-490A-9C9A-C6C2D22DB63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326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17361-4C07-490A-9C9A-C6C2D22DB63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5240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17361-4C07-490A-9C9A-C6C2D22DB63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6457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17361-4C07-490A-9C9A-C6C2D22DB6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914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17361-4C07-490A-9C9A-C6C2D22DB6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674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a simple argument, we show we can use </a:t>
            </a:r>
            <a:r>
              <a:rPr lang="en-US" altLang="zh-CN" dirty="0"/>
              <a:t>OUE, which was proposed in the </a:t>
            </a:r>
            <a:r>
              <a:rPr lang="en-US" altLang="zh-CN" dirty="0" err="1"/>
              <a:t>usenix</a:t>
            </a:r>
            <a:r>
              <a:rPr lang="en-US" altLang="zh-CN" dirty="0"/>
              <a:t> security 17 paper I presented earlier. The idea is similar to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17361-4C07-490A-9C9A-C6C2D22DB6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8029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17361-4C07-490A-9C9A-C6C2D22DB63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528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2CEBD-16BA-41E5-B473-D502965F36D4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AC9D6-7D64-4631-B8C7-CDB754725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24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2CEBD-16BA-41E5-B473-D502965F36D4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AC9D6-7D64-4631-B8C7-CDB754725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062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2CEBD-16BA-41E5-B473-D502965F36D4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AC9D6-7D64-4631-B8C7-CDB754725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401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2CEBD-16BA-41E5-B473-D502965F36D4}" type="datetimeFigureOut">
              <a:rPr lang="en-US" smtClean="0"/>
              <a:t>9/17/2021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AC9D6-7D64-4631-B8C7-CDB754725E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830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2CEBD-16BA-41E5-B473-D502965F36D4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AC9D6-7D64-4631-B8C7-CDB754725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189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2CEBD-16BA-41E5-B473-D502965F36D4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AC9D6-7D64-4631-B8C7-CDB754725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636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2CEBD-16BA-41E5-B473-D502965F36D4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AC9D6-7D64-4631-B8C7-CDB754725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861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2CEBD-16BA-41E5-B473-D502965F36D4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AC9D6-7D64-4631-B8C7-CDB754725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76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2CEBD-16BA-41E5-B473-D502965F36D4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AC9D6-7D64-4631-B8C7-CDB754725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930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2CEBD-16BA-41E5-B473-D502965F36D4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AC9D6-7D64-4631-B8C7-CDB754725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98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2CEBD-16BA-41E5-B473-D502965F36D4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AC9D6-7D64-4631-B8C7-CDB754725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666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C2CEBD-16BA-41E5-B473-D502965F36D4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AC9D6-7D64-4631-B8C7-CDB754725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5.png"/><Relationship Id="rId7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iki/File:Crypto_key.svg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jpeg"/><Relationship Id="rId9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iki/File:Crypto_key.svg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8.jpe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2.jpe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eg"/><Relationship Id="rId5" Type="http://schemas.openxmlformats.org/officeDocument/2006/relationships/image" Target="../media/image14.png"/><Relationship Id="rId10" Type="http://schemas.openxmlformats.org/officeDocument/2006/relationships/image" Target="../media/image19.jpeg"/><Relationship Id="rId4" Type="http://schemas.openxmlformats.org/officeDocument/2006/relationships/image" Target="../media/image13.png"/><Relationship Id="rId9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1118" y="1228235"/>
            <a:ext cx="10969752" cy="2387600"/>
          </a:xfrm>
        </p:spPr>
        <p:txBody>
          <a:bodyPr>
            <a:normAutofit fontScale="90000"/>
          </a:bodyPr>
          <a:lstStyle/>
          <a:p>
            <a:pPr fontAlgn="base"/>
            <a:r>
              <a:rPr lang="en-US" altLang="zh-CN" dirty="0"/>
              <a:t>Improving Utility and Security of the Shuffler-based Differential Privacy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8727" y="3901319"/>
            <a:ext cx="8931564" cy="2542546"/>
          </a:xfrm>
        </p:spPr>
        <p:txBody>
          <a:bodyPr>
            <a:normAutofit/>
          </a:bodyPr>
          <a:lstStyle/>
          <a:p>
            <a:r>
              <a:rPr lang="en-US" altLang="zh-CN" sz="3200" u="sng" dirty="0"/>
              <a:t>Tianhao</a:t>
            </a:r>
            <a:r>
              <a:rPr lang="zh-CN" altLang="en-US" sz="3200" u="sng" dirty="0"/>
              <a:t> </a:t>
            </a:r>
            <a:r>
              <a:rPr lang="en-US" altLang="zh-CN" sz="3200" u="sng" dirty="0"/>
              <a:t>Wang</a:t>
            </a:r>
            <a:r>
              <a:rPr lang="en-US" altLang="zh-CN" sz="3200" dirty="0"/>
              <a:t>,</a:t>
            </a:r>
            <a:r>
              <a:rPr lang="zh-CN" altLang="en-US" sz="3200" dirty="0"/>
              <a:t> </a:t>
            </a:r>
            <a:r>
              <a:rPr lang="en-US" altLang="zh-CN" sz="3200" dirty="0"/>
              <a:t>Bolin Ding, Min Xu, </a:t>
            </a:r>
            <a:r>
              <a:rPr lang="en-US" altLang="zh-CN" sz="3200" dirty="0" err="1"/>
              <a:t>Zhicong</a:t>
            </a:r>
            <a:r>
              <a:rPr lang="en-US" altLang="zh-CN" sz="3200" dirty="0"/>
              <a:t> Huang, </a:t>
            </a:r>
            <a:r>
              <a:rPr lang="en-US" altLang="zh-CN" sz="3200" dirty="0" err="1"/>
              <a:t>Jingren</a:t>
            </a:r>
            <a:r>
              <a:rPr lang="en-US" altLang="zh-CN" sz="3200" dirty="0"/>
              <a:t> Zhou, </a:t>
            </a:r>
            <a:r>
              <a:rPr lang="en-US" altLang="zh-CN" sz="3200" dirty="0" err="1"/>
              <a:t>Ninghui</a:t>
            </a:r>
            <a:r>
              <a:rPr lang="en-US" altLang="zh-CN" sz="3200" dirty="0"/>
              <a:t> Li, Somesh Jha</a:t>
            </a:r>
          </a:p>
          <a:p>
            <a:pPr eaLnBrk="1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latin typeface="Segoe UI Light (Body)"/>
              <a:cs typeface="Microsoft Sans Serif" panose="020B0604020202020204" pitchFamily="34" charset="0"/>
            </a:endParaRPr>
          </a:p>
          <a:p>
            <a:endParaRPr lang="en-US" altLang="zh-CN" sz="3200" dirty="0"/>
          </a:p>
          <a:p>
            <a:endParaRPr lang="de-DE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15936B-9063-4260-A0A0-04075D80F7A7}"/>
              </a:ext>
            </a:extLst>
          </p:cNvPr>
          <p:cNvSpPr txBox="1"/>
          <p:nvPr/>
        </p:nvSpPr>
        <p:spPr>
          <a:xfrm>
            <a:off x="2877122" y="5022430"/>
            <a:ext cx="6437745" cy="969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latin typeface="Segoe UI Light (Body)"/>
                <a:cs typeface="Microsoft Sans Serif" panose="020B0604020202020204" pitchFamily="34" charset="0"/>
              </a:rPr>
              <a:t>Purdue University, Alibaba, University of Chicago, University of Wisconsin-Madison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41508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B4653-F068-4406-B255-42A1F0FDA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Analyzing Security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5B6CE-1C95-4179-A12A-411EAF4D1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5060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All parties could misbehave</a:t>
            </a:r>
          </a:p>
          <a:p>
            <a:pPr marL="0" indent="0">
              <a:buNone/>
            </a:pPr>
            <a:r>
              <a:rPr lang="en-US" dirty="0"/>
              <a:t>They can even collaborate to misbehave</a:t>
            </a:r>
          </a:p>
          <a:p>
            <a:pPr marL="0" indent="0">
              <a:buNone/>
            </a:pPr>
            <a:r>
              <a:rPr lang="en-US" dirty="0"/>
              <a:t>Incentives/goals: infer sensitive information, disrupt the result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Threats:</a:t>
            </a:r>
          </a:p>
          <a:p>
            <a:pPr marL="0" indent="0">
              <a:buNone/>
            </a:pPr>
            <a:r>
              <a:rPr lang="en-US" dirty="0"/>
              <a:t>Collusions: multiple shufflers and add noise (dummy LDP reports)</a:t>
            </a:r>
          </a:p>
          <a:p>
            <a:pPr marL="0" indent="0">
              <a:buNone/>
            </a:pPr>
            <a:r>
              <a:rPr lang="en-US" dirty="0"/>
              <a:t>Shufflers changes the result: additive secret-sharing (sec = </a:t>
            </a:r>
            <a:r>
              <a:rPr lang="en-US" dirty="0" err="1"/>
              <a:t>a+b</a:t>
            </a:r>
            <a:r>
              <a:rPr lang="en-US" dirty="0"/>
              <a:t> mod N)</a:t>
            </a:r>
          </a:p>
          <a:p>
            <a:pPr marL="0" indent="0">
              <a:buNone/>
            </a:pPr>
            <a:r>
              <a:rPr lang="en-US" dirty="0"/>
              <a:t>Shufflers </a:t>
            </a:r>
            <a:r>
              <a:rPr lang="en-US" altLang="zh-CN" dirty="0"/>
              <a:t>recovers</a:t>
            </a:r>
            <a:r>
              <a:rPr lang="en-US" dirty="0"/>
              <a:t> the result: oblivious shuffle + homomorphic encryption</a:t>
            </a:r>
          </a:p>
        </p:txBody>
      </p:sp>
      <p:pic>
        <p:nvPicPr>
          <p:cNvPr id="17" name="Picture 2" descr="Apple announces that a Second Data Center is planned to open in Denmark in  the First Half of 2019 - Patently Apple">
            <a:extLst>
              <a:ext uri="{FF2B5EF4-FFF2-40B4-BE49-F238E27FC236}">
                <a16:creationId xmlns:a16="http://schemas.microsoft.com/office/drawing/2014/main" id="{7DAC4E00-4A32-42FF-AAF6-4A5DDFFA8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7574" y="681037"/>
            <a:ext cx="1938685" cy="92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Microsoft sinks data centre off Orkney - BBC News">
            <a:extLst>
              <a:ext uri="{FF2B5EF4-FFF2-40B4-BE49-F238E27FC236}">
                <a16:creationId xmlns:a16="http://schemas.microsoft.com/office/drawing/2014/main" id="{52CBA84F-DB95-4FAF-A1BB-CC5B69CF8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6982" y="672430"/>
            <a:ext cx="1469677" cy="938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 descr="Iphone Icon Png #393871 - Free Icons Library">
            <a:extLst>
              <a:ext uri="{FF2B5EF4-FFF2-40B4-BE49-F238E27FC236}">
                <a16:creationId xmlns:a16="http://schemas.microsoft.com/office/drawing/2014/main" id="{8ADA7BBB-2F18-45AA-A64D-00BB6B84B0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735216"/>
            <a:ext cx="812515" cy="81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4609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Iphone Icon Png #393871 - Free Icons Library">
            <a:extLst>
              <a:ext uri="{FF2B5EF4-FFF2-40B4-BE49-F238E27FC236}">
                <a16:creationId xmlns:a16="http://schemas.microsoft.com/office/drawing/2014/main" id="{0EB55A0D-870C-451F-B94D-05A02B6A2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707" y="843916"/>
            <a:ext cx="812515" cy="81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6" descr="Microsoft sinks data centre off Orkney - BBC News">
            <a:extLst>
              <a:ext uri="{FF2B5EF4-FFF2-40B4-BE49-F238E27FC236}">
                <a16:creationId xmlns:a16="http://schemas.microsoft.com/office/drawing/2014/main" id="{39287360-A640-4F25-B670-2D7C65ECE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8766" y="731713"/>
            <a:ext cx="1469677" cy="938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93F2A1C-3B15-48E4-B1CE-F4A98A4F15CC}"/>
              </a:ext>
            </a:extLst>
          </p:cNvPr>
          <p:cNvCxnSpPr>
            <a:cxnSpLocks/>
          </p:cNvCxnSpPr>
          <p:nvPr/>
        </p:nvCxnSpPr>
        <p:spPr>
          <a:xfrm>
            <a:off x="781707" y="4314462"/>
            <a:ext cx="10745563" cy="0"/>
          </a:xfrm>
          <a:prstGeom prst="straightConnector1">
            <a:avLst/>
          </a:prstGeom>
          <a:ln w="31750">
            <a:solidFill>
              <a:schemeClr val="accent1">
                <a:alpha val="60000"/>
              </a:schemeClr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271CA10-8413-418E-B54E-E609CBE59ED8}"/>
              </a:ext>
            </a:extLst>
          </p:cNvPr>
          <p:cNvCxnSpPr>
            <a:cxnSpLocks/>
          </p:cNvCxnSpPr>
          <p:nvPr/>
        </p:nvCxnSpPr>
        <p:spPr>
          <a:xfrm>
            <a:off x="781707" y="2212269"/>
            <a:ext cx="10745563" cy="0"/>
          </a:xfrm>
          <a:prstGeom prst="straightConnector1">
            <a:avLst/>
          </a:prstGeom>
          <a:ln w="31750">
            <a:solidFill>
              <a:schemeClr val="accent1">
                <a:alpha val="60000"/>
              </a:schemeClr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11">
            <a:extLst>
              <a:ext uri="{FF2B5EF4-FFF2-40B4-BE49-F238E27FC236}">
                <a16:creationId xmlns:a16="http://schemas.microsoft.com/office/drawing/2014/main" id="{0D65DBBE-1989-428E-8276-747B8BAE31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5090" y="3054818"/>
            <a:ext cx="2498879" cy="40011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Clr>
                <a:schemeClr val="accent2"/>
              </a:buClr>
              <a:buSzPct val="100000"/>
              <a:buFont typeface="Times" panose="02020603050405020304" pitchFamily="18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90488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 algn="ctr"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+mn-lt"/>
              </a:rPr>
              <a:t>LDP Perturbation</a:t>
            </a:r>
          </a:p>
        </p:txBody>
      </p:sp>
      <p:sp>
        <p:nvSpPr>
          <p:cNvPr id="44" name="Rectangle 11">
            <a:extLst>
              <a:ext uri="{FF2B5EF4-FFF2-40B4-BE49-F238E27FC236}">
                <a16:creationId xmlns:a16="http://schemas.microsoft.com/office/drawing/2014/main" id="{99EEB44E-EE84-4C73-ACAA-BF8A212532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3006" y="3055524"/>
            <a:ext cx="2498879" cy="40011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Clr>
                <a:schemeClr val="accent2"/>
              </a:buClr>
              <a:buSzPct val="100000"/>
              <a:buFont typeface="Times" panose="02020603050405020304" pitchFamily="18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90488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 algn="ctr" eaLnBrk="1" hangingPunct="1"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+mn-lt"/>
              </a:rPr>
              <a:t>Shuffle </a:t>
            </a:r>
            <a:endParaRPr lang="en-US" altLang="en-US" sz="2000" dirty="0">
              <a:latin typeface="+mn-lt"/>
            </a:endParaRPr>
          </a:p>
        </p:txBody>
      </p:sp>
      <p:sp>
        <p:nvSpPr>
          <p:cNvPr id="45" name="Rectangle 11">
            <a:extLst>
              <a:ext uri="{FF2B5EF4-FFF2-40B4-BE49-F238E27FC236}">
                <a16:creationId xmlns:a16="http://schemas.microsoft.com/office/drawing/2014/main" id="{9AFC6CE7-5458-4A24-AB41-E7B2969A75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5090" y="4775017"/>
            <a:ext cx="2498879" cy="132343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Clr>
                <a:schemeClr val="accent2"/>
              </a:buClr>
              <a:buSzPct val="100000"/>
              <a:buFont typeface="Times" panose="02020603050405020304" pitchFamily="18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90488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 algn="ctr"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+mn-lt"/>
              </a:rPr>
              <a:t>One-hot Encode</a:t>
            </a:r>
          </a:p>
          <a:p>
            <a:pPr lvl="1" algn="ctr" eaLnBrk="1" hangingPunct="1"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+mn-lt"/>
              </a:rPr>
              <a:t>+</a:t>
            </a:r>
            <a:endParaRPr lang="en-US" altLang="en-US" sz="2000" dirty="0">
              <a:latin typeface="+mn-lt"/>
            </a:endParaRPr>
          </a:p>
          <a:p>
            <a:pPr lvl="1" algn="ctr"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+mn-lt"/>
              </a:rPr>
              <a:t>Homomorphic</a:t>
            </a:r>
            <a:r>
              <a:rPr lang="en-US" altLang="zh-CN" sz="2000" dirty="0">
                <a:latin typeface="+mn-lt"/>
              </a:rPr>
              <a:t>ally</a:t>
            </a:r>
            <a:r>
              <a:rPr lang="en-US" altLang="en-US" sz="2000" dirty="0">
                <a:latin typeface="+mn-lt"/>
              </a:rPr>
              <a:t> Encrypt Each Bit</a:t>
            </a:r>
          </a:p>
        </p:txBody>
      </p:sp>
      <p:sp>
        <p:nvSpPr>
          <p:cNvPr id="46" name="Rectangle 11">
            <a:extLst>
              <a:ext uri="{FF2B5EF4-FFF2-40B4-BE49-F238E27FC236}">
                <a16:creationId xmlns:a16="http://schemas.microsoft.com/office/drawing/2014/main" id="{1EBDD45B-1FD8-46D8-B8F8-990CCB8FFD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3006" y="4928904"/>
            <a:ext cx="2498879" cy="101566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Clr>
                <a:schemeClr val="accent2"/>
              </a:buClr>
              <a:buSzPct val="100000"/>
              <a:buFont typeface="Times" panose="02020603050405020304" pitchFamily="18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90488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 algn="ctr"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+mn-lt"/>
              </a:rPr>
              <a:t>Aggregation </a:t>
            </a:r>
          </a:p>
          <a:p>
            <a:pPr lvl="1" algn="ctr"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+mn-lt"/>
              </a:rPr>
              <a:t>+</a:t>
            </a:r>
          </a:p>
          <a:p>
            <a:pPr lvl="1" algn="ctr"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+mn-lt"/>
              </a:rPr>
              <a:t>Add Noise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D7151C5-1F44-4037-91CD-E3A59DBCF865}"/>
              </a:ext>
            </a:extLst>
          </p:cNvPr>
          <p:cNvSpPr txBox="1"/>
          <p:nvPr/>
        </p:nvSpPr>
        <p:spPr>
          <a:xfrm>
            <a:off x="7576913" y="5621401"/>
            <a:ext cx="38537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Because of the communication cost, we choose to study the shuffler model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CC841E0-A392-4B4F-A414-A8E14DF85969}"/>
              </a:ext>
            </a:extLst>
          </p:cNvPr>
          <p:cNvCxnSpPr>
            <a:cxnSpLocks/>
          </p:cNvCxnSpPr>
          <p:nvPr/>
        </p:nvCxnSpPr>
        <p:spPr>
          <a:xfrm>
            <a:off x="2094530" y="1708902"/>
            <a:ext cx="1701394" cy="0"/>
          </a:xfrm>
          <a:prstGeom prst="line">
            <a:avLst/>
          </a:prstGeom>
          <a:ln w="1270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F30FC78-8B42-432B-8D05-D39BCB5B38F7}"/>
              </a:ext>
            </a:extLst>
          </p:cNvPr>
          <p:cNvCxnSpPr>
            <a:cxnSpLocks/>
          </p:cNvCxnSpPr>
          <p:nvPr/>
        </p:nvCxnSpPr>
        <p:spPr>
          <a:xfrm>
            <a:off x="2094530" y="1708902"/>
            <a:ext cx="1862525" cy="0"/>
          </a:xfrm>
          <a:prstGeom prst="straightConnector1">
            <a:avLst/>
          </a:prstGeom>
          <a:ln w="53975" cap="flat" cmpd="sng">
            <a:solidFill>
              <a:schemeClr val="bg2">
                <a:lumMod val="50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Icon&#10;&#10;Description automatically generated">
            <a:extLst>
              <a:ext uri="{FF2B5EF4-FFF2-40B4-BE49-F238E27FC236}">
                <a16:creationId xmlns:a16="http://schemas.microsoft.com/office/drawing/2014/main" id="{589F8B18-9463-415B-9059-2036D4D8C0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354514" y="1729916"/>
            <a:ext cx="618180" cy="257575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EB60CAE-0F92-4C98-8016-F057EA5FFBFB}"/>
              </a:ext>
            </a:extLst>
          </p:cNvPr>
          <p:cNvCxnSpPr>
            <a:cxnSpLocks/>
          </p:cNvCxnSpPr>
          <p:nvPr/>
        </p:nvCxnSpPr>
        <p:spPr>
          <a:xfrm>
            <a:off x="6767015" y="1248222"/>
            <a:ext cx="1619797" cy="1951"/>
          </a:xfrm>
          <a:prstGeom prst="straightConnector1">
            <a:avLst/>
          </a:prstGeom>
          <a:ln w="53975" cap="flat" cmpd="sng">
            <a:solidFill>
              <a:schemeClr val="bg2">
                <a:lumMod val="50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11">
            <a:extLst>
              <a:ext uri="{FF2B5EF4-FFF2-40B4-BE49-F238E27FC236}">
                <a16:creationId xmlns:a16="http://schemas.microsoft.com/office/drawing/2014/main" id="{34DBC0ED-0A6A-463E-9C0C-06E4283B46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6354" y="432387"/>
            <a:ext cx="2498879" cy="101566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Clr>
                <a:schemeClr val="accent2"/>
              </a:buClr>
              <a:buSzPct val="100000"/>
              <a:buFont typeface="Times" panose="02020603050405020304" pitchFamily="18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90488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 algn="ctr"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+mn-lt"/>
              </a:rPr>
              <a:t>Layered Encryption</a:t>
            </a:r>
          </a:p>
          <a:p>
            <a:pPr lvl="1" algn="ctr"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+mn-lt"/>
              </a:rPr>
              <a:t>Prevent Server from Reading the Data</a:t>
            </a:r>
          </a:p>
        </p:txBody>
      </p:sp>
      <p:pic>
        <p:nvPicPr>
          <p:cNvPr id="28" name="Picture 2" descr="Apple announces that a Second Data Center is planned to open in Denmark in  the First Half of 2019 - Patently Apple">
            <a:extLst>
              <a:ext uri="{FF2B5EF4-FFF2-40B4-BE49-F238E27FC236}">
                <a16:creationId xmlns:a16="http://schemas.microsoft.com/office/drawing/2014/main" id="{2BA531D3-4B62-4013-9C5C-ABBBB80E2A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016" y="700736"/>
            <a:ext cx="1938684" cy="92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11">
            <a:extLst>
              <a:ext uri="{FF2B5EF4-FFF2-40B4-BE49-F238E27FC236}">
                <a16:creationId xmlns:a16="http://schemas.microsoft.com/office/drawing/2014/main" id="{0F1D1A6C-D1CE-44AA-8631-5DFBA8FD92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16918" y="3054818"/>
            <a:ext cx="2498879" cy="40011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Clr>
                <a:schemeClr val="accent2"/>
              </a:buClr>
              <a:buSzPct val="100000"/>
              <a:buFont typeface="Times" panose="02020603050405020304" pitchFamily="18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90488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 algn="ctr" eaLnBrk="1" hangingPunct="1">
              <a:spcBef>
                <a:spcPct val="0"/>
              </a:spcBef>
              <a:buNone/>
            </a:pPr>
            <a:r>
              <a:rPr lang="en-US" altLang="en-US" sz="2000" dirty="0">
                <a:latin typeface="+mn-lt"/>
              </a:rPr>
              <a:t>LDP Estimation</a:t>
            </a:r>
          </a:p>
        </p:txBody>
      </p:sp>
      <p:sp>
        <p:nvSpPr>
          <p:cNvPr id="31" name="Rectangle 11">
            <a:extLst>
              <a:ext uri="{FF2B5EF4-FFF2-40B4-BE49-F238E27FC236}">
                <a16:creationId xmlns:a16="http://schemas.microsoft.com/office/drawing/2014/main" id="{55C1E353-6398-4D20-AB33-E9738A9062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16918" y="5236681"/>
            <a:ext cx="2498879" cy="40011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Clr>
                <a:schemeClr val="accent2"/>
              </a:buClr>
              <a:buSzPct val="100000"/>
              <a:buFont typeface="Times" panose="02020603050405020304" pitchFamily="18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90488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 algn="ctr" eaLnBrk="1" hangingPunct="1">
              <a:spcBef>
                <a:spcPct val="0"/>
              </a:spcBef>
              <a:buNone/>
            </a:pPr>
            <a:r>
              <a:rPr lang="en-US" altLang="en-US" sz="2000" dirty="0">
                <a:latin typeface="+mn-lt"/>
              </a:rPr>
              <a:t>Decryption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8C9E969-B4FA-4996-A1A7-BA62BFAD14D5}"/>
              </a:ext>
            </a:extLst>
          </p:cNvPr>
          <p:cNvSpPr/>
          <p:nvPr/>
        </p:nvSpPr>
        <p:spPr>
          <a:xfrm>
            <a:off x="909055" y="3634763"/>
            <a:ext cx="40197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Cheu</a:t>
            </a:r>
            <a:r>
              <a:rPr lang="en-US" dirty="0"/>
              <a:t> </a:t>
            </a:r>
            <a:r>
              <a:rPr lang="en-US" altLang="zh-CN" dirty="0"/>
              <a:t>et al.</a:t>
            </a:r>
            <a:r>
              <a:rPr lang="en-US" dirty="0"/>
              <a:t> “Distributed differential privacy via shuffling,” EUROCRYPT, 2019.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9383844-CE1F-4B10-93DB-A39FF61E3A74}"/>
              </a:ext>
            </a:extLst>
          </p:cNvPr>
          <p:cNvSpPr/>
          <p:nvPr/>
        </p:nvSpPr>
        <p:spPr>
          <a:xfrm>
            <a:off x="4928766" y="3647358"/>
            <a:ext cx="34580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Balle</a:t>
            </a:r>
            <a:r>
              <a:rPr lang="en-US" dirty="0"/>
              <a:t> et al. “The privacy blanket of the shuffle model,” CRYPTO, 2019.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6AEC9B4-1320-48E0-88AE-A27FE566FA62}"/>
              </a:ext>
            </a:extLst>
          </p:cNvPr>
          <p:cNvSpPr/>
          <p:nvPr/>
        </p:nvSpPr>
        <p:spPr>
          <a:xfrm>
            <a:off x="4928766" y="2308734"/>
            <a:ext cx="56536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Erlingsson</a:t>
            </a:r>
            <a:r>
              <a:rPr lang="en-US" dirty="0"/>
              <a:t> </a:t>
            </a:r>
            <a:r>
              <a:rPr lang="en-US" altLang="zh-CN" dirty="0"/>
              <a:t>et al.</a:t>
            </a:r>
            <a:r>
              <a:rPr lang="en-US" dirty="0"/>
              <a:t> “Amplification by shuffling: From local to central differential privacy via anonymity,” SODA, 2019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C5F22E68-80D4-41F5-86E1-80CE9AA81350}"/>
                  </a:ext>
                </a:extLst>
              </p:cNvPr>
              <p:cNvSpPr/>
              <p:nvPr/>
            </p:nvSpPr>
            <p:spPr>
              <a:xfrm>
                <a:off x="4928766" y="4303868"/>
                <a:ext cx="6096000" cy="646331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r>
                  <a:rPr lang="en-US" dirty="0"/>
                  <a:t>Chowdhury </a:t>
                </a:r>
                <a:r>
                  <a:rPr lang="en-US" altLang="zh-CN" dirty="0"/>
                  <a:t>et al.</a:t>
                </a:r>
                <a:r>
                  <a:rPr lang="en-US" dirty="0"/>
                  <a:t> “</a:t>
                </a:r>
                <a:r>
                  <a:rPr lang="en-US" dirty="0" err="1"/>
                  <a:t>Crypt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/>
                      <m:t>ε</m:t>
                    </m:r>
                  </m:oMath>
                </a14:m>
                <a:r>
                  <a:rPr lang="en-US" dirty="0"/>
                  <a:t>: Crypto-assisted differential privacy on untrusted servers,” SIGMOD, 2020</a:t>
                </a:r>
              </a:p>
            </p:txBody>
          </p:sp>
        </mc:Choice>
        <mc:Fallback xmlns="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C5F22E68-80D4-41F5-86E1-80CE9AA813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8766" y="4303868"/>
                <a:ext cx="6096000" cy="646331"/>
              </a:xfrm>
              <a:prstGeom prst="rect">
                <a:avLst/>
              </a:prstGeom>
              <a:blipFill>
                <a:blip r:embed="rId8"/>
                <a:stretch>
                  <a:fillRect l="-900" t="-3774" b="-150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Rectangle 22">
            <a:extLst>
              <a:ext uri="{FF2B5EF4-FFF2-40B4-BE49-F238E27FC236}">
                <a16:creationId xmlns:a16="http://schemas.microsoft.com/office/drawing/2014/main" id="{42BFAFC8-A54B-4F23-A4B2-623463F2CC5A}"/>
              </a:ext>
            </a:extLst>
          </p:cNvPr>
          <p:cNvSpPr/>
          <p:nvPr/>
        </p:nvSpPr>
        <p:spPr>
          <a:xfrm>
            <a:off x="909055" y="2290598"/>
            <a:ext cx="40197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Bittau</a:t>
            </a:r>
            <a:r>
              <a:rPr lang="en-US" dirty="0"/>
              <a:t> et al. “</a:t>
            </a:r>
            <a:r>
              <a:rPr lang="en-US" dirty="0" err="1"/>
              <a:t>Prochlo</a:t>
            </a:r>
            <a:r>
              <a:rPr lang="en-US" dirty="0"/>
              <a:t>: Strong privacy for analytics in the crowd,” SOSP, 2017.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F3EC4BAA-A8C8-43EC-8BDD-A6DDAC6B384F}"/>
                  </a:ext>
                </a:extLst>
              </p:cNvPr>
              <p:cNvSpPr/>
              <p:nvPr/>
            </p:nvSpPr>
            <p:spPr>
              <a:xfrm>
                <a:off x="845091" y="6189033"/>
                <a:ext cx="2683490" cy="36933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Enc(a)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/>
                      <m:t>⋅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Enc(b) = Enc(</a:t>
                </a:r>
                <a:r>
                  <a:rPr lang="en-US" dirty="0" err="1"/>
                  <a:t>a+b</a:t>
                </a:r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F3EC4BAA-A8C8-43EC-8BDD-A6DDAC6B38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091" y="6189033"/>
                <a:ext cx="2683490" cy="369332"/>
              </a:xfrm>
              <a:prstGeom prst="rect">
                <a:avLst/>
              </a:prstGeom>
              <a:blipFill>
                <a:blip r:embed="rId9"/>
                <a:stretch>
                  <a:fillRect l="-2045" t="-6557" r="-1818" b="-262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98295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45" grpId="0" animBg="1"/>
      <p:bldP spid="46" grpId="0" animBg="1"/>
      <p:bldP spid="47" grpId="0"/>
      <p:bldP spid="27" grpId="0" animBg="1"/>
      <p:bldP spid="30" grpId="0" animBg="1"/>
      <p:bldP spid="31" grpId="0" animBg="1"/>
      <p:bldP spid="19" grpId="0"/>
      <p:bldP spid="20" grpId="0"/>
      <p:bldP spid="21" grpId="0"/>
      <p:bldP spid="22" grpId="0"/>
      <p:bldP spid="23" grpId="0"/>
      <p:bldP spid="3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C7AD8F05-6447-4410-A3E9-79D2CDBAE394}"/>
                  </a:ext>
                </a:extLst>
              </p:cNvPr>
              <p:cNvSpPr/>
              <p:nvPr/>
            </p:nvSpPr>
            <p:spPr>
              <a:xfrm>
                <a:off x="590550" y="787876"/>
                <a:ext cx="10715625" cy="103848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US" sz="2800" dirty="0"/>
                  <a:t>Let A(D) be the whole shuffle process,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800" dirty="0">
                        <a:ea typeface="Cambria Math" panose="02040503050406030204" pitchFamily="18" charset="0"/>
                      </a:rPr>
                      <m:t>∀</m:t>
                    </m:r>
                    <m:r>
                      <a:rPr lang="en-US" sz="28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800" dirty="0">
                        <a:ea typeface="Cambria Math" panose="02040503050406030204" pitchFamily="18" charset="0"/>
                      </a:rPr>
                      <m:t>neighboring</m:t>
                    </m:r>
                    <m:r>
                      <m:rPr>
                        <m:nor/>
                      </m:rPr>
                      <a:rPr lang="en-US" sz="2800" dirty="0"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800" dirty="0">
                        <a:ea typeface="Cambria Math" panose="02040503050406030204" pitchFamily="18" charset="0"/>
                      </a:rPr>
                      <m:t>D</m:t>
                    </m:r>
                    <m:r>
                      <m:rPr>
                        <m:nor/>
                      </m:rPr>
                      <a:rPr lang="en-US" sz="2800" dirty="0">
                        <a:ea typeface="Cambria Math" panose="02040503050406030204" pitchFamily="18" charset="0"/>
                      </a:rPr>
                      <m:t>, </m:t>
                    </m:r>
                    <m:r>
                      <m:rPr>
                        <m:nor/>
                      </m:rPr>
                      <a:rPr lang="en-US" sz="2800" dirty="0">
                        <a:ea typeface="Cambria Math" panose="02040503050406030204" pitchFamily="18" charset="0"/>
                      </a:rPr>
                      <m:t>D</m:t>
                    </m:r>
                    <m:r>
                      <m:rPr>
                        <m:nor/>
                      </m:rPr>
                      <a:rPr lang="en-US" sz="2800" dirty="0">
                        <a:ea typeface="Cambria Math" panose="02040503050406030204" pitchFamily="18" charset="0"/>
                      </a:rPr>
                      <m:t>′ </m:t>
                    </m:r>
                    <m:r>
                      <m:rPr>
                        <m:nor/>
                      </m:rPr>
                      <a:rPr lang="en-US" sz="2800" dirty="0">
                        <a:ea typeface="Cambria Math" panose="02040503050406030204" pitchFamily="18" charset="0"/>
                      </a:rPr>
                      <m:t>differ</m:t>
                    </m:r>
                    <m:r>
                      <m:rPr>
                        <m:nor/>
                      </m:rPr>
                      <a:rPr lang="en-US" sz="2800" dirty="0"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800" dirty="0">
                        <a:ea typeface="Cambria Math" panose="02040503050406030204" pitchFamily="18" charset="0"/>
                      </a:rPr>
                      <m:t>in</m:t>
                    </m:r>
                    <m:r>
                      <m:rPr>
                        <m:nor/>
                      </m:rPr>
                      <a:rPr lang="en-US" sz="2800" dirty="0"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800" dirty="0">
                        <a:ea typeface="Cambria Math" panose="02040503050406030204" pitchFamily="18" charset="0"/>
                      </a:rPr>
                      <m:t>user</m:t>
                    </m:r>
                    <m:r>
                      <m:rPr>
                        <m:nor/>
                      </m:rPr>
                      <a:rPr lang="en-US" sz="2800" dirty="0"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800" dirty="0">
                        <a:ea typeface="Cambria Math" panose="02040503050406030204" pitchFamily="18" charset="0"/>
                      </a:rPr>
                      <m:t>n</m:t>
                    </m:r>
                    <m:r>
                      <m:rPr>
                        <m:nor/>
                      </m:rPr>
                      <a:rPr lang="en-US" sz="2800" dirty="0">
                        <a:ea typeface="Cambria Math" panose="02040503050406030204" pitchFamily="18" charset="0"/>
                      </a:rPr>
                      <m:t>, ∀</m:t>
                    </m:r>
                    <m:r>
                      <m:rPr>
                        <m:nor/>
                      </m:rPr>
                      <a:rPr lang="en-US" sz="2800" dirty="0">
                        <a:ea typeface="Cambria Math" panose="02040503050406030204" pitchFamily="18" charset="0"/>
                      </a:rPr>
                      <m:t>Y</m:t>
                    </m:r>
                  </m:oMath>
                </a14:m>
                <a:r>
                  <a:rPr lang="en-US" sz="2800" dirty="0"/>
                  <a:t>,</a:t>
                </a:r>
                <a14:m>
                  <m:oMath xmlns:m="http://schemas.openxmlformats.org/officeDocument/2006/math">
                    <m:r>
                      <a:rPr lang="en-US" sz="2800" b="0" i="0" dirty="0" smtClean="0">
                        <a:latin typeface="Cambria Math" panose="02040503050406030204" pitchFamily="18" charset="0"/>
                      </a:rPr>
                      <m:t>   </m:t>
                    </m:r>
                    <m:func>
                      <m:funcPr>
                        <m:ctrlPr>
                          <a:rPr lang="en-US" sz="2800" i="1" dirty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nor/>
                          </m:rPr>
                          <a:rPr lang="en-US" sz="2800" dirty="0"/>
                          <m:t>Pr</m:t>
                        </m:r>
                      </m:fName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28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nor/>
                              </m:rPr>
                              <a:rPr lang="en-US" sz="2800" dirty="0"/>
                              <m:t>A</m:t>
                            </m:r>
                            <m:r>
                              <m:rPr>
                                <m:nor/>
                              </m:rPr>
                              <a:rPr lang="en-US" altLang="zh-Hans" sz="2800" dirty="0"/>
                              <m:t>(</m:t>
                            </m:r>
                            <m:r>
                              <m:rPr>
                                <m:nor/>
                              </m:rPr>
                              <a:rPr lang="en-US" altLang="zh-Hans" sz="2800" dirty="0"/>
                              <m:t>D</m:t>
                            </m:r>
                            <m:r>
                              <m:rPr>
                                <m:nor/>
                              </m:rPr>
                              <a:rPr lang="en-US" altLang="zh-Hans" sz="2800" dirty="0"/>
                              <m:t>)=</m:t>
                            </m:r>
                            <m:r>
                              <m:rPr>
                                <m:nor/>
                              </m:rPr>
                              <a:rPr lang="en-US" altLang="zh-Hans" sz="2800" dirty="0"/>
                              <m:t>Y</m:t>
                            </m:r>
                          </m:e>
                        </m:d>
                      </m:e>
                    </m:func>
                    <m:r>
                      <a:rPr lang="en-US" altLang="zh-Hans" sz="2800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800" dirty="0">
                        <a:ea typeface="Cambria Math"/>
                      </a:rPr>
                      <m:t>≤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en-US" sz="2800"/>
                          <m:t>e</m:t>
                        </m:r>
                      </m:e>
                      <m:sup>
                        <m:r>
                          <m:rPr>
                            <m:nor/>
                          </m:rPr>
                          <a:rPr lang="en-US" sz="2800"/>
                          <m:t>ε</m:t>
                        </m:r>
                        <m:r>
                          <m:rPr>
                            <m:nor/>
                          </m:rPr>
                          <a:rPr lang="en-US" sz="2800"/>
                          <m:t>′</m:t>
                        </m:r>
                      </m:sup>
                    </m:sSup>
                    <m:func>
                      <m:funcPr>
                        <m:ctrlPr>
                          <a:rPr lang="en-US" sz="2800" i="1" dirty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nor/>
                          </m:rPr>
                          <a:rPr lang="en-US" sz="2800"/>
                          <m:t>⋅</m:t>
                        </m:r>
                        <m:r>
                          <m:rPr>
                            <m:nor/>
                          </m:rPr>
                          <a:rPr lang="en-US" sz="2800" dirty="0"/>
                          <m:t>Pr</m:t>
                        </m:r>
                      </m:fName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28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nor/>
                              </m:rPr>
                              <a:rPr lang="en-US" sz="2800" dirty="0"/>
                              <m:t>A</m:t>
                            </m:r>
                            <m:r>
                              <m:rPr>
                                <m:nor/>
                              </m:rPr>
                              <a:rPr lang="en-US" altLang="zh-Hans" sz="2800" dirty="0"/>
                              <m:t>(</m:t>
                            </m:r>
                            <m:r>
                              <m:rPr>
                                <m:nor/>
                              </m:rPr>
                              <a:rPr lang="en-US" altLang="zh-Hans" sz="2800" dirty="0"/>
                              <m:t>D</m:t>
                            </m:r>
                            <m:r>
                              <m:rPr>
                                <m:nor/>
                              </m:rPr>
                              <a:rPr lang="en-US" altLang="zh-Hans" sz="2800" dirty="0"/>
                              <m:t>′)=</m:t>
                            </m:r>
                            <m:r>
                              <m:rPr>
                                <m:nor/>
                              </m:rPr>
                              <a:rPr lang="en-US" sz="2800" dirty="0"/>
                              <m:t>Y</m:t>
                            </m:r>
                          </m:e>
                        </m:d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m:rPr>
                            <m:nor/>
                          </m:rPr>
                          <a:rPr lang="el-GR" sz="2800" dirty="0">
                            <a:ea typeface="Cambria Math" panose="02040503050406030204" pitchFamily="18" charset="0"/>
                          </a:rPr>
                          <m:t>δ</m:t>
                        </m:r>
                      </m:e>
                    </m:func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C7AD8F05-6447-4410-A3E9-79D2CDBAE39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550" y="787876"/>
                <a:ext cx="10715625" cy="1038489"/>
              </a:xfrm>
              <a:prstGeom prst="rect">
                <a:avLst/>
              </a:prstGeom>
              <a:blipFill>
                <a:blip r:embed="rId2"/>
                <a:stretch>
                  <a:fillRect l="-1195" t="-6433" b="-1520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C6F4C96-5C0F-4D83-AA7C-9F8E18C7A0A4}"/>
                  </a:ext>
                </a:extLst>
              </p:cNvPr>
              <p:cNvSpPr/>
              <p:nvPr/>
            </p:nvSpPr>
            <p:spPr>
              <a:xfrm>
                <a:off x="1650264" y="1891386"/>
                <a:ext cx="5365893" cy="105118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⟸</m:t>
                      </m:r>
                      <m:limLow>
                        <m:limLowPr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nor/>
                            </m:rPr>
                            <a:rPr lang="en-US" sz="2800" dirty="0"/>
                            <m:t>Pr</m:t>
                          </m:r>
                        </m:e>
                        <m:lim>
                          <m:r>
                            <m:rPr>
                              <m:nor/>
                            </m:rPr>
                            <a:rPr lang="en-US" sz="2800" dirty="0"/>
                            <m:t>Y</m:t>
                          </m:r>
                          <m:r>
                            <m:rPr>
                              <m:nor/>
                            </m:rPr>
                            <a:rPr lang="en-US" sz="2800" dirty="0"/>
                            <m:t>~</m:t>
                          </m:r>
                          <m:r>
                            <m:rPr>
                              <m:nor/>
                            </m:rPr>
                            <a:rPr lang="en-US" sz="2800" dirty="0"/>
                            <m:t>A</m:t>
                          </m:r>
                          <m:r>
                            <m:rPr>
                              <m:nor/>
                            </m:rPr>
                            <a:rPr lang="en-US" altLang="zh-Hans" sz="2800" dirty="0"/>
                            <m:t>(</m:t>
                          </m:r>
                          <m:r>
                            <m:rPr>
                              <m:nor/>
                            </m:rPr>
                            <a:rPr lang="en-US" altLang="zh-Hans" sz="2800" dirty="0"/>
                            <m:t>D</m:t>
                          </m:r>
                          <m:r>
                            <m:rPr>
                              <m:nor/>
                            </m:rPr>
                            <a:rPr lang="en-US" altLang="zh-Hans" sz="2800" dirty="0"/>
                            <m:t>)</m:t>
                          </m:r>
                        </m:lim>
                      </m:limLow>
                      <m:d>
                        <m:dPr>
                          <m:begChr m:val="["/>
                          <m:endChr m:val="]"/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func>
                                <m:funcPr>
                                  <m:ctrlPr>
                                    <a:rPr lang="en-US" sz="28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nor/>
                                    </m:rPr>
                                    <a:rPr lang="en-US" sz="2800" dirty="0"/>
                                    <m:t>Pr</m:t>
                                  </m:r>
                                </m:fName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sz="2800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nor/>
                                        </m:rPr>
                                        <a:rPr lang="en-US" sz="2800" dirty="0"/>
                                        <m:t>A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(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D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)=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Y</m:t>
                                      </m:r>
                                    </m:e>
                                  </m:d>
                                </m:e>
                              </m:func>
                            </m:num>
                            <m:den>
                              <m:func>
                                <m:funcPr>
                                  <m:ctrlPr>
                                    <a:rPr lang="en-US" sz="28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nor/>
                                    </m:rPr>
                                    <a:rPr lang="en-US" sz="2800" dirty="0"/>
                                    <m:t>Pr</m:t>
                                  </m:r>
                                </m:fName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sz="2800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nor/>
                                        </m:rPr>
                                        <a:rPr lang="en-US" sz="2800" dirty="0"/>
                                        <m:t>A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(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D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′)=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sz="2800" dirty="0"/>
                                        <m:t>Y</m:t>
                                      </m:r>
                                    </m:e>
                                  </m:d>
                                </m:e>
                              </m:func>
                            </m:den>
                          </m:f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nor/>
                                </m:rPr>
                                <a:rPr lang="en-US" sz="2800">
                                  <a:ea typeface="Cambria Math" panose="02040503050406030204" pitchFamily="18" charset="0"/>
                                </a:rPr>
                                <m:t>≥</m:t>
                              </m:r>
                              <m:r>
                                <m:rPr>
                                  <m:nor/>
                                </m:rPr>
                                <a:rPr lang="en-US" sz="2800"/>
                                <m:t>e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en-US" sz="2800"/>
                                <m:t>ε</m:t>
                              </m:r>
                              <m:r>
                                <m:rPr>
                                  <m:nor/>
                                </m:rPr>
                                <a:rPr lang="en-US" sz="2800"/>
                                <m:t>′</m:t>
                              </m:r>
                            </m:sup>
                          </m:sSup>
                        </m:e>
                      </m:d>
                      <m:r>
                        <m:rPr>
                          <m:nor/>
                        </m:rPr>
                        <a:rPr lang="en-US" sz="2800" dirty="0">
                          <a:ea typeface="Cambria Math"/>
                        </a:rPr>
                        <m:t> ≤</m:t>
                      </m:r>
                      <m:r>
                        <m:rPr>
                          <m:nor/>
                        </m:rPr>
                        <a:rPr lang="el-GR" sz="2800" dirty="0">
                          <a:ea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C6F4C96-5C0F-4D83-AA7C-9F8E18C7A0A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0264" y="1891386"/>
                <a:ext cx="5365893" cy="105118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CA8F91A8-6349-4D0B-B2D0-9510BD175DD7}"/>
                  </a:ext>
                </a:extLst>
              </p:cNvPr>
              <p:cNvSpPr/>
              <p:nvPr/>
            </p:nvSpPr>
            <p:spPr>
              <a:xfrm>
                <a:off x="1650264" y="3170140"/>
                <a:ext cx="10096354" cy="105118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⟸</m:t>
                      </m:r>
                      <m:limLow>
                        <m:limLowPr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nor/>
                            </m:rPr>
                            <a:rPr lang="en-US" sz="2800" dirty="0"/>
                            <m:t>Pr</m:t>
                          </m:r>
                        </m:e>
                        <m:lim>
                          <m:r>
                            <m:rPr>
                              <m:nor/>
                            </m:rPr>
                            <a:rPr lang="en-US" sz="2800" dirty="0"/>
                            <m:t>Y</m:t>
                          </m:r>
                          <m:r>
                            <m:rPr>
                              <m:nor/>
                            </m:rPr>
                            <a:rPr lang="en-US" sz="2800" b="0" i="0" dirty="0" smtClean="0"/>
                            <m:t>,</m:t>
                          </m:r>
                          <m:r>
                            <m:rPr>
                              <m:nor/>
                            </m:rPr>
                            <a:rPr lang="en-US" sz="2800" b="0" i="0" dirty="0" smtClean="0"/>
                            <m:t>T</m:t>
                          </m:r>
                          <m:r>
                            <m:rPr>
                              <m:nor/>
                            </m:rPr>
                            <a:rPr lang="en-US" sz="2800" b="0" i="0" dirty="0" smtClean="0"/>
                            <m:t>,</m:t>
                          </m:r>
                          <m:r>
                            <m:rPr>
                              <m:nor/>
                            </m:rPr>
                            <a:rPr lang="en-US" sz="2800" b="0" i="0" dirty="0" smtClean="0"/>
                            <m:t>R</m:t>
                          </m:r>
                          <m:r>
                            <m:rPr>
                              <m:nor/>
                            </m:rPr>
                            <a:rPr lang="en-US" sz="2800" dirty="0"/>
                            <m:t>~</m:t>
                          </m:r>
                          <m:r>
                            <m:rPr>
                              <m:nor/>
                            </m:rPr>
                            <a:rPr lang="en-US" sz="2800" dirty="0"/>
                            <m:t>A</m:t>
                          </m:r>
                          <m:r>
                            <m:rPr>
                              <m:nor/>
                            </m:rPr>
                            <a:rPr lang="en-US" altLang="zh-Hans" sz="2800" dirty="0"/>
                            <m:t>(</m:t>
                          </m:r>
                          <m:r>
                            <m:rPr>
                              <m:nor/>
                            </m:rPr>
                            <a:rPr lang="en-US" altLang="zh-Hans" sz="2800" dirty="0"/>
                            <m:t>D</m:t>
                          </m:r>
                          <m:r>
                            <m:rPr>
                              <m:nor/>
                            </m:rPr>
                            <a:rPr lang="en-US" altLang="zh-Hans" sz="2800" dirty="0"/>
                            <m:t>)</m:t>
                          </m:r>
                        </m:lim>
                      </m:limLow>
                      <m:d>
                        <m:dPr>
                          <m:begChr m:val="["/>
                          <m:endChr m:val="]"/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func>
                                <m:funcPr>
                                  <m:ctrlPr>
                                    <a:rPr lang="en-US" sz="28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nor/>
                                    </m:rPr>
                                    <a:rPr lang="en-US" sz="2800" dirty="0"/>
                                    <m:t>Pr</m:t>
                                  </m:r>
                                </m:fName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sz="2800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nor/>
                                        </m:rPr>
                                        <a:rPr lang="en-US" sz="2800" dirty="0"/>
                                        <m:t>A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(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D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)=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Y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b="0" i="0" dirty="0" smtClean="0"/>
                                        <m:t>|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b="0" i="0" dirty="0" smtClean="0"/>
                                        <m:t>T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b="0" i="0" dirty="0" smtClean="0"/>
                                        <m:t>, 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b="0" i="0" dirty="0" smtClean="0"/>
                                        <m:t>R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,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b="0" i="0" dirty="0" smtClean="0"/>
                                        <m:t> 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user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 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n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 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report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 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truthfully</m:t>
                                      </m:r>
                                    </m:e>
                                  </m:d>
                                </m:e>
                              </m:func>
                            </m:num>
                            <m:den>
                              <m:func>
                                <m:funcPr>
                                  <m:ctrlPr>
                                    <a:rPr lang="en-US" sz="28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nor/>
                                    </m:rPr>
                                    <a:rPr lang="en-US" sz="2800" dirty="0"/>
                                    <m:t>Pr</m:t>
                                  </m:r>
                                </m:fName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sz="2800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nor/>
                                        </m:rPr>
                                        <a:rPr lang="en-US" sz="2800" dirty="0"/>
                                        <m:t>A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(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D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′)=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sz="2800" dirty="0"/>
                                        <m:t>Y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|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T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, 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R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, 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user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 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n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 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report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 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altLang="zh-Hans" sz="2800" dirty="0"/>
                                        <m:t>truthfully</m:t>
                                      </m:r>
                                    </m:e>
                                  </m:d>
                                </m:e>
                              </m:func>
                            </m:den>
                          </m:f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nor/>
                                </m:rPr>
                                <a:rPr lang="en-US" sz="2800">
                                  <a:ea typeface="Cambria Math" panose="02040503050406030204" pitchFamily="18" charset="0"/>
                                </a:rPr>
                                <m:t>≥</m:t>
                              </m:r>
                              <m:r>
                                <m:rPr>
                                  <m:nor/>
                                </m:rPr>
                                <a:rPr lang="en-US" sz="2800"/>
                                <m:t>e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en-US" sz="2800"/>
                                <m:t>ε</m:t>
                              </m:r>
                              <m:r>
                                <m:rPr>
                                  <m:nor/>
                                </m:rPr>
                                <a:rPr lang="en-US" sz="2800"/>
                                <m:t>′</m:t>
                              </m:r>
                            </m:sup>
                          </m:sSup>
                        </m:e>
                      </m:d>
                      <m:r>
                        <m:rPr>
                          <m:nor/>
                        </m:rPr>
                        <a:rPr lang="en-US" sz="2800" dirty="0">
                          <a:ea typeface="Cambria Math"/>
                        </a:rPr>
                        <m:t> ≤</m:t>
                      </m:r>
                      <m:r>
                        <m:rPr>
                          <m:nor/>
                        </m:rPr>
                        <a:rPr lang="el-GR" sz="2800" dirty="0">
                          <a:ea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CA8F91A8-6349-4D0B-B2D0-9510BD175D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0264" y="3170140"/>
                <a:ext cx="10096354" cy="105118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2E09EF8-CB0A-4A0D-84D4-DEE270CF1C6B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5811951" y="2727761"/>
            <a:ext cx="1091995" cy="505716"/>
          </a:xfrm>
          <a:prstGeom prst="straightConnector1">
            <a:avLst/>
          </a:prstGeom>
          <a:ln w="41275">
            <a:solidFill>
              <a:schemeClr val="accent2">
                <a:lumMod val="60000"/>
                <a:lumOff val="40000"/>
              </a:schemeClr>
            </a:solidFill>
            <a:headEnd type="triangle"/>
            <a:tailEnd type="non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CFEE5FE-5FB4-45FD-8FE8-6D62705B75A7}"/>
              </a:ext>
            </a:extLst>
          </p:cNvPr>
          <p:cNvCxnSpPr>
            <a:cxnSpLocks/>
            <a:endCxn id="14" idx="1"/>
          </p:cNvCxnSpPr>
          <p:nvPr/>
        </p:nvCxnSpPr>
        <p:spPr>
          <a:xfrm flipV="1">
            <a:off x="6191250" y="3097093"/>
            <a:ext cx="712696" cy="136384"/>
          </a:xfrm>
          <a:prstGeom prst="straightConnector1">
            <a:avLst/>
          </a:prstGeom>
          <a:ln w="41275">
            <a:solidFill>
              <a:schemeClr val="accent2">
                <a:lumMod val="60000"/>
                <a:lumOff val="40000"/>
              </a:schemeClr>
            </a:solidFill>
            <a:headEnd type="triangle"/>
            <a:tailEnd type="non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C5E1FCF-FEFC-4550-8BF4-269E4FACD2E4}"/>
              </a:ext>
            </a:extLst>
          </p:cNvPr>
          <p:cNvSpPr txBox="1"/>
          <p:nvPr/>
        </p:nvSpPr>
        <p:spPr>
          <a:xfrm>
            <a:off x="6903946" y="2496928"/>
            <a:ext cx="51721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Set of other users who report truthfully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7A3F6A-EC4A-49CB-8EA6-B0B2F7C4F4C3}"/>
              </a:ext>
            </a:extLst>
          </p:cNvPr>
          <p:cNvSpPr txBox="1"/>
          <p:nvPr/>
        </p:nvSpPr>
        <p:spPr>
          <a:xfrm>
            <a:off x="6903946" y="2866260"/>
            <a:ext cx="1833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Their reports</a:t>
            </a:r>
            <a:endParaRPr 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4ABD0FCE-46B0-4661-8490-7F15845E58FF}"/>
                  </a:ext>
                </a:extLst>
              </p:cNvPr>
              <p:cNvSpPr/>
              <p:nvPr/>
            </p:nvSpPr>
            <p:spPr>
              <a:xfrm>
                <a:off x="1650264" y="4964445"/>
                <a:ext cx="7174272" cy="122950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⟸</m:t>
                      </m:r>
                      <m:r>
                        <m:rPr>
                          <m:nor/>
                        </m:rPr>
                        <a:rPr lang="en-US" sz="2800" i="0" dirty="0" smtClean="0"/>
                        <m:t>P</m:t>
                      </m:r>
                      <m:r>
                        <m:rPr>
                          <m:nor/>
                        </m:rPr>
                        <a:rPr lang="en-US" sz="2800" b="0" i="0" dirty="0" smtClean="0"/>
                        <m:t>r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nor/>
                                </m:rPr>
                                <a:rPr lang="en-US" altLang="zh-CN" sz="2800" i="0" dirty="0"/>
                                <m:t>B</m:t>
                              </m:r>
                              <m:r>
                                <m:rPr>
                                  <m:nor/>
                                </m:rPr>
                                <a:rPr lang="en-US" altLang="zh-CN" sz="2800" b="0" i="0" dirty="0" smtClean="0"/>
                                <m:t>inomial</m:t>
                              </m:r>
                              <m:r>
                                <m:rPr>
                                  <m:nor/>
                                </m:rPr>
                                <a:rPr lang="en-US" altLang="zh-CN" sz="2800" b="0" i="0" dirty="0" smtClean="0"/>
                                <m:t>(</m:t>
                              </m:r>
                              <m:r>
                                <m:rPr>
                                  <m:nor/>
                                </m:rPr>
                                <a:rPr lang="en-US" sz="2800"/>
                                <m:t>n</m:t>
                              </m:r>
                              <m:r>
                                <m:rPr>
                                  <m:nor/>
                                </m:rPr>
                                <a:rPr lang="en-US" sz="2800"/>
                                <m:t>−1, 1/(</m:t>
                              </m:r>
                              <m:sSup>
                                <m:s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nor/>
                                    </m:rPr>
                                    <a:rPr lang="en-US" sz="2800"/>
                                    <m:t>e</m:t>
                                  </m:r>
                                </m:e>
                                <m:sup>
                                  <m:r>
                                    <m:rPr>
                                      <m:nor/>
                                    </m:rPr>
                                    <a:rPr lang="en-US" sz="2800"/>
                                    <m:t>ε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800"/>
                                    <m:t>′</m:t>
                                  </m:r>
                                </m:sup>
                              </m:sSup>
                              <m:r>
                                <m:rPr>
                                  <m:nor/>
                                </m:rPr>
                                <a:rPr lang="en-US" sz="2800" b="0" i="0" smtClean="0"/>
                                <m:t>+</m:t>
                              </m:r>
                              <m:r>
                                <m:rPr>
                                  <m:nor/>
                                </m:rPr>
                                <a:rPr lang="en-US" sz="2800"/>
                                <m:t>d</m:t>
                              </m:r>
                              <m:r>
                                <m:rPr>
                                  <m:nor/>
                                </m:rPr>
                                <a:rPr lang="en-US" sz="2800" b="0" i="0" smtClean="0"/>
                                <m:t>′</m:t>
                              </m:r>
                              <m:r>
                                <m:rPr>
                                  <m:nor/>
                                </m:rPr>
                                <a:rPr lang="en-US" sz="2800"/>
                                <m:t>−1)</m:t>
                              </m:r>
                              <m:r>
                                <m:rPr>
                                  <m:nor/>
                                </m:rPr>
                                <a:rPr lang="en-US" altLang="zh-CN" sz="2800" b="0" i="0" dirty="0" smtClean="0"/>
                                <m:t>)</m:t>
                              </m:r>
                              <m:r>
                                <m:rPr>
                                  <m:nor/>
                                </m:rPr>
                                <a:rPr lang="en-US" altLang="zh-CN" sz="2800" i="0" dirty="0"/>
                                <m:t>+</m:t>
                              </m:r>
                              <m:r>
                                <m:rPr>
                                  <m:nor/>
                                </m:rPr>
                                <a:rPr lang="en-US" altLang="zh-CN" sz="2800" b="0" i="0" dirty="0" smtClean="0"/>
                                <m:t>1</m:t>
                              </m:r>
                            </m:num>
                            <m:den>
                              <m:r>
                                <m:rPr>
                                  <m:nor/>
                                </m:rPr>
                                <a:rPr lang="en-US" altLang="zh-CN" sz="2800" i="0" dirty="0"/>
                                <m:t>Binomial</m:t>
                              </m:r>
                              <m:r>
                                <m:rPr>
                                  <m:nor/>
                                </m:rPr>
                                <a:rPr lang="en-US" altLang="zh-CN" sz="2800" i="0" dirty="0"/>
                                <m:t>(</m:t>
                              </m:r>
                              <m:r>
                                <m:rPr>
                                  <m:nor/>
                                </m:rPr>
                                <a:rPr lang="en-US" sz="2800"/>
                                <m:t>n</m:t>
                              </m:r>
                              <m:r>
                                <m:rPr>
                                  <m:nor/>
                                </m:rPr>
                                <a:rPr lang="en-US" sz="2800"/>
                                <m:t>−1, 1/(</m:t>
                              </m:r>
                              <m:sSup>
                                <m:s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nor/>
                                    </m:rPr>
                                    <a:rPr lang="en-US" sz="2800"/>
                                    <m:t>e</m:t>
                                  </m:r>
                                </m:e>
                                <m:sup>
                                  <m:r>
                                    <m:rPr>
                                      <m:nor/>
                                    </m:rPr>
                                    <a:rPr lang="en-US" sz="2800"/>
                                    <m:t>ε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2800"/>
                                    <m:t>′</m:t>
                                  </m:r>
                                </m:sup>
                              </m:sSup>
                              <m:r>
                                <m:rPr>
                                  <m:nor/>
                                </m:rPr>
                                <a:rPr lang="en-US" sz="2800"/>
                                <m:t>+</m:t>
                              </m:r>
                              <m:r>
                                <m:rPr>
                                  <m:nor/>
                                </m:rPr>
                                <a:rPr lang="en-US" sz="2800"/>
                                <m:t>d</m:t>
                              </m:r>
                              <m:r>
                                <m:rPr>
                                  <m:nor/>
                                </m:rPr>
                                <a:rPr lang="en-US" sz="2800"/>
                                <m:t>′−1))</m:t>
                              </m:r>
                            </m:den>
                          </m:f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nor/>
                                </m:rPr>
                                <a:rPr lang="en-US" sz="2800">
                                  <a:ea typeface="Cambria Math" panose="02040503050406030204" pitchFamily="18" charset="0"/>
                                </a:rPr>
                                <m:t>≥</m:t>
                              </m:r>
                              <m:r>
                                <m:rPr>
                                  <m:nor/>
                                </m:rPr>
                                <a:rPr lang="en-US" sz="2800"/>
                                <m:t>e</m:t>
                              </m:r>
                            </m:e>
                            <m:sup>
                              <m:r>
                                <m:rPr>
                                  <m:nor/>
                                </m:rPr>
                                <a:rPr lang="en-US" sz="2800"/>
                                <m:t>ε</m:t>
                              </m:r>
                              <m:r>
                                <m:rPr>
                                  <m:nor/>
                                </m:rPr>
                                <a:rPr lang="en-US" sz="2800"/>
                                <m:t>′</m:t>
                              </m:r>
                            </m:sup>
                          </m:sSup>
                        </m:e>
                      </m:d>
                      <m:r>
                        <m:rPr>
                          <m:nor/>
                        </m:rPr>
                        <a:rPr lang="en-US" sz="2800" dirty="0">
                          <a:ea typeface="Cambria Math"/>
                        </a:rPr>
                        <m:t> ≤</m:t>
                      </m:r>
                      <m:r>
                        <m:rPr>
                          <m:nor/>
                        </m:rPr>
                        <a:rPr lang="el-GR" sz="2800" dirty="0">
                          <a:ea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4ABD0FCE-46B0-4661-8490-7F15845E58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0264" y="4964445"/>
                <a:ext cx="7174272" cy="122950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8407F251-2EC6-4D8D-8DDB-733DB63E888B}"/>
              </a:ext>
            </a:extLst>
          </p:cNvPr>
          <p:cNvSpPr txBox="1"/>
          <p:nvPr/>
        </p:nvSpPr>
        <p:spPr>
          <a:xfrm>
            <a:off x="1650264" y="4432872"/>
            <a:ext cx="8713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Expanding the probabilities, converting it to counting problem, etc.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03274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9" grpId="0"/>
      <p:bldP spid="14" grpId="0"/>
      <p:bldP spid="16" grpId="0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35F12-AA12-4B31-8F39-2B897D3B9699}" type="slidenum">
              <a:rPr lang="en-US" smtClean="0"/>
              <a:t>2</a:t>
            </a:fld>
            <a:endParaRPr lang="en-US"/>
          </a:p>
        </p:txBody>
      </p:sp>
      <p:sp>
        <p:nvSpPr>
          <p:cNvPr id="11" name="Google Shape;88;g52e6465fef_0_4">
            <a:extLst>
              <a:ext uri="{FF2B5EF4-FFF2-40B4-BE49-F238E27FC236}">
                <a16:creationId xmlns:a16="http://schemas.microsoft.com/office/drawing/2014/main" id="{67385191-3090-4041-AA3B-2927746DAAD1}"/>
              </a:ext>
            </a:extLst>
          </p:cNvPr>
          <p:cNvSpPr/>
          <p:nvPr/>
        </p:nvSpPr>
        <p:spPr>
          <a:xfrm>
            <a:off x="693524" y="6143696"/>
            <a:ext cx="10804951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rgbClr val="000000"/>
              </a:buClr>
              <a:buSzPts val="1800"/>
            </a:pPr>
            <a:endParaRPr sz="1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54" name="Picture 6" descr="Figure1CesnsuBlog2">
            <a:extLst>
              <a:ext uri="{FF2B5EF4-FFF2-40B4-BE49-F238E27FC236}">
                <a16:creationId xmlns:a16="http://schemas.microsoft.com/office/drawing/2014/main" id="{AE276330-BCE8-48EE-B100-40EAA239D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36578"/>
            <a:ext cx="6975764" cy="3487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C9CD968-2CAD-4D1B-AE90-993BC2E6F578}"/>
              </a:ext>
            </a:extLst>
          </p:cNvPr>
          <p:cNvSpPr/>
          <p:nvPr/>
        </p:nvSpPr>
        <p:spPr>
          <a:xfrm>
            <a:off x="7813964" y="1936578"/>
            <a:ext cx="3158836" cy="3447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333333"/>
                </a:solidFill>
              </a:rPr>
              <a:t>Title 13: Private data is never published. </a:t>
            </a:r>
          </a:p>
          <a:p>
            <a:endParaRPr lang="en-US" dirty="0">
              <a:solidFill>
                <a:srgbClr val="333333"/>
              </a:solidFill>
            </a:endParaRPr>
          </a:p>
          <a:p>
            <a:r>
              <a:rPr lang="en-US" dirty="0">
                <a:solidFill>
                  <a:srgbClr val="333333"/>
                </a:solidFill>
              </a:rPr>
              <a:t>It is against the law to disclose or publish any private information that identifies an individual or business such, including names, addresses (including GPS coordinates), Social Security Numbers, and telephone numbers.</a:t>
            </a:r>
            <a:endParaRPr lang="en-US" b="0" i="0" dirty="0">
              <a:solidFill>
                <a:srgbClr val="333333"/>
              </a:solidFill>
              <a:effectLst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D90235F-EA11-4FBA-BFC7-269F3A7317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894792"/>
            <a:ext cx="12192000" cy="157145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C83E60F-30BF-4E7F-B1C0-1DF759234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Differential Privacy in Census</a:t>
            </a:r>
            <a:endParaRPr lang="en-US" dirty="0"/>
          </a:p>
        </p:txBody>
      </p:sp>
      <p:pic>
        <p:nvPicPr>
          <p:cNvPr id="8" name="Picture 2" descr="The Top 10 Breakthrough Technologies For 2020">
            <a:extLst>
              <a:ext uri="{FF2B5EF4-FFF2-40B4-BE49-F238E27FC236}">
                <a16:creationId xmlns:a16="http://schemas.microsoft.com/office/drawing/2014/main" id="{C705B6BA-EFDC-4D97-9AE9-433ADF55BE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8237" y="4568467"/>
            <a:ext cx="3935524" cy="2060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8075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" descr="Apple announces that a Second Data Center is planned to open in Denmark in  the First Half of 2019 - Patently Apple">
            <a:extLst>
              <a:ext uri="{FF2B5EF4-FFF2-40B4-BE49-F238E27FC236}">
                <a16:creationId xmlns:a16="http://schemas.microsoft.com/office/drawing/2014/main" id="{50B8C5DC-423A-4BDD-B141-58747F504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207" y="2168515"/>
            <a:ext cx="4052540" cy="192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BBD38E3-A066-4A4F-80BC-1DD1E05F6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3D35F12-AA12-4B31-8F39-2B897D3B9699}" type="slidenum">
              <a:rPr lang="en-US" smtClean="0"/>
              <a:t>3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00124B0-5414-4B46-82DC-B5A20532F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Industrial Setting: Local Differential Privacy</a:t>
            </a:r>
            <a:endParaRPr lang="en-US" dirty="0"/>
          </a:p>
        </p:txBody>
      </p:sp>
      <p:pic>
        <p:nvPicPr>
          <p:cNvPr id="6148" name="Picture 4" descr="Iphone Icon Png #393871 - Free Icons Library">
            <a:extLst>
              <a:ext uri="{FF2B5EF4-FFF2-40B4-BE49-F238E27FC236}">
                <a16:creationId xmlns:a16="http://schemas.microsoft.com/office/drawing/2014/main" id="{5DD34250-DE44-4111-A24F-3454059EA2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6194" y="5251596"/>
            <a:ext cx="812515" cy="81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Iphone Icon Png #393871 - Free Icons Library">
            <a:extLst>
              <a:ext uri="{FF2B5EF4-FFF2-40B4-BE49-F238E27FC236}">
                <a16:creationId xmlns:a16="http://schemas.microsoft.com/office/drawing/2014/main" id="{779E4ADC-B173-450E-8DA2-2BC76F8484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4252" y="5251595"/>
            <a:ext cx="812515" cy="81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Iphone Icon Png #393871 - Free Icons Library">
            <a:extLst>
              <a:ext uri="{FF2B5EF4-FFF2-40B4-BE49-F238E27FC236}">
                <a16:creationId xmlns:a16="http://schemas.microsoft.com/office/drawing/2014/main" id="{75076828-3CEF-45F1-BCE7-3794D2BA9A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2310" y="5251595"/>
            <a:ext cx="812515" cy="81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ED8B46-EA99-4535-AA1C-CC45751FB9BD}"/>
              </a:ext>
            </a:extLst>
          </p:cNvPr>
          <p:cNvCxnSpPr>
            <a:cxnSpLocks/>
            <a:stCxn id="6148" idx="0"/>
          </p:cNvCxnSpPr>
          <p:nvPr/>
        </p:nvCxnSpPr>
        <p:spPr>
          <a:xfrm flipV="1">
            <a:off x="1512452" y="4176631"/>
            <a:ext cx="0" cy="1074965"/>
          </a:xfrm>
          <a:prstGeom prst="straightConnector1">
            <a:avLst/>
          </a:prstGeom>
          <a:ln w="3175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B06C3C9-28F6-4C9D-B93F-9AD197E17C4A}"/>
              </a:ext>
            </a:extLst>
          </p:cNvPr>
          <p:cNvCxnSpPr>
            <a:cxnSpLocks/>
          </p:cNvCxnSpPr>
          <p:nvPr/>
        </p:nvCxnSpPr>
        <p:spPr>
          <a:xfrm flipV="1">
            <a:off x="2188834" y="4176631"/>
            <a:ext cx="0" cy="1074965"/>
          </a:xfrm>
          <a:prstGeom prst="straightConnector1">
            <a:avLst/>
          </a:prstGeom>
          <a:ln w="3175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3E15FB6-EA65-4416-BD90-B88F59B45A41}"/>
              </a:ext>
            </a:extLst>
          </p:cNvPr>
          <p:cNvCxnSpPr>
            <a:cxnSpLocks/>
          </p:cNvCxnSpPr>
          <p:nvPr/>
        </p:nvCxnSpPr>
        <p:spPr>
          <a:xfrm flipV="1">
            <a:off x="2887477" y="4176630"/>
            <a:ext cx="0" cy="1074965"/>
          </a:xfrm>
          <a:prstGeom prst="straightConnector1">
            <a:avLst/>
          </a:prstGeom>
          <a:ln w="3175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C0269D65-37EB-44FD-AF2F-13DE3224EB99}"/>
              </a:ext>
            </a:extLst>
          </p:cNvPr>
          <p:cNvSpPr/>
          <p:nvPr/>
        </p:nvSpPr>
        <p:spPr>
          <a:xfrm>
            <a:off x="3470602" y="5209806"/>
            <a:ext cx="45878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…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5CD94CD-63C0-48BB-9BBA-CDF0D9DE282A}"/>
              </a:ext>
            </a:extLst>
          </p:cNvPr>
          <p:cNvCxnSpPr>
            <a:cxnSpLocks/>
          </p:cNvCxnSpPr>
          <p:nvPr/>
        </p:nvCxnSpPr>
        <p:spPr>
          <a:xfrm>
            <a:off x="1163615" y="4746904"/>
            <a:ext cx="3246482" cy="0"/>
          </a:xfrm>
          <a:prstGeom prst="straightConnector1">
            <a:avLst/>
          </a:prstGeom>
          <a:ln w="31750">
            <a:solidFill>
              <a:schemeClr val="accent1">
                <a:alpha val="60000"/>
              </a:schemeClr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35A3B771-5CFD-410E-ADB7-FE724ED5C9DA}"/>
              </a:ext>
            </a:extLst>
          </p:cNvPr>
          <p:cNvSpPr/>
          <p:nvPr/>
        </p:nvSpPr>
        <p:spPr>
          <a:xfrm>
            <a:off x="3025320" y="4382956"/>
            <a:ext cx="128080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/>
              <a:t>Privacy </a:t>
            </a:r>
          </a:p>
          <a:p>
            <a:pPr algn="ctr"/>
            <a:r>
              <a:rPr lang="en-US" sz="2000" dirty="0"/>
              <a:t>Protection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F4E90556-F6C8-4EFF-889D-D06D50D0C3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" t="26907" r="54170" b="-1936"/>
          <a:stretch/>
        </p:blipFill>
        <p:spPr bwMode="auto">
          <a:xfrm>
            <a:off x="4644988" y="1931601"/>
            <a:ext cx="7083002" cy="4249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6A25430A-AF71-4511-BF45-9FB24953601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99" b="-3999"/>
          <a:stretch/>
        </p:blipFill>
        <p:spPr>
          <a:xfrm>
            <a:off x="9520511" y="1926061"/>
            <a:ext cx="2320860" cy="4128036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AE58F67-89E5-493A-AB34-944D30F016C8}"/>
              </a:ext>
            </a:extLst>
          </p:cNvPr>
          <p:cNvCxnSpPr>
            <a:cxnSpLocks/>
          </p:cNvCxnSpPr>
          <p:nvPr/>
        </p:nvCxnSpPr>
        <p:spPr>
          <a:xfrm>
            <a:off x="11441579" y="3931564"/>
            <a:ext cx="0" cy="42067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65EF834F-B7E5-45F3-B026-8DE9CB883554}"/>
              </a:ext>
            </a:extLst>
          </p:cNvPr>
          <p:cNvSpPr/>
          <p:nvPr/>
        </p:nvSpPr>
        <p:spPr>
          <a:xfrm>
            <a:off x="2008908" y="2596655"/>
            <a:ext cx="8174182" cy="138499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1D1D1F"/>
                </a:solidFill>
              </a:rPr>
              <a:t>Local differential privacy has the advantage that the data is randomized before being sent from the device, so the server never sees or receives raw data.</a:t>
            </a:r>
            <a:endParaRPr lang="en-US" sz="2800" b="1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00D6C5C-2866-4EBE-961F-AFB00E141374}"/>
              </a:ext>
            </a:extLst>
          </p:cNvPr>
          <p:cNvSpPr/>
          <p:nvPr/>
        </p:nvSpPr>
        <p:spPr>
          <a:xfrm>
            <a:off x="2008908" y="4141900"/>
            <a:ext cx="8174182" cy="95410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sz="2800" b="1" dirty="0"/>
              <a:t>However, l</a:t>
            </a:r>
            <a:r>
              <a:rPr lang="en-US" sz="2800" b="1" dirty="0">
                <a:solidFill>
                  <a:srgbClr val="1D1D1F"/>
                </a:solidFill>
              </a:rPr>
              <a:t>ocal differential privacy is very limited in that it can only support simple tasks with large noise.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57635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4" grpId="0"/>
      <p:bldP spid="17" grpId="0" animBg="1"/>
      <p:bldP spid="2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2" descr="Apple announces that a Second Data Center is planned to open in Denmark in  the First Half of 2019 - Patently Apple">
            <a:extLst>
              <a:ext uri="{FF2B5EF4-FFF2-40B4-BE49-F238E27FC236}">
                <a16:creationId xmlns:a16="http://schemas.microsoft.com/office/drawing/2014/main" id="{529D4C12-CE8B-4506-B912-5181532788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3173" y="3233883"/>
            <a:ext cx="1938685" cy="92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2" descr="Apple announces that a Second Data Center is planned to open in Denmark in  the First Half of 2019 - Patently Apple">
            <a:extLst>
              <a:ext uri="{FF2B5EF4-FFF2-40B4-BE49-F238E27FC236}">
                <a16:creationId xmlns:a16="http://schemas.microsoft.com/office/drawing/2014/main" id="{2F1B87F9-FD23-4207-98DE-2370744D46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3652" y="3262510"/>
            <a:ext cx="1938684" cy="92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BBD38E3-A066-4A4F-80BC-1DD1E05F6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3D35F12-AA12-4B31-8F39-2B897D3B9699}" type="slidenum">
              <a:rPr lang="en-US" smtClean="0"/>
              <a:t>4</a:t>
            </a:fld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9C7A203-A179-405D-8B3B-6F6453DDA0FF}"/>
              </a:ext>
            </a:extLst>
          </p:cNvPr>
          <p:cNvCxnSpPr>
            <a:cxnSpLocks/>
          </p:cNvCxnSpPr>
          <p:nvPr/>
        </p:nvCxnSpPr>
        <p:spPr>
          <a:xfrm>
            <a:off x="8043337" y="467234"/>
            <a:ext cx="0" cy="5777899"/>
          </a:xfrm>
          <a:prstGeom prst="straightConnector1">
            <a:avLst/>
          </a:prstGeom>
          <a:ln w="31750">
            <a:solidFill>
              <a:schemeClr val="accent1">
                <a:alpha val="60000"/>
              </a:schemeClr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11">
            <a:extLst>
              <a:ext uri="{FF2B5EF4-FFF2-40B4-BE49-F238E27FC236}">
                <a16:creationId xmlns:a16="http://schemas.microsoft.com/office/drawing/2014/main" id="{9A536B4F-EF4B-40F9-B9BA-ED8BDFCCB5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2248" y="2652077"/>
            <a:ext cx="2503160" cy="40011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Clr>
                <a:schemeClr val="accent2"/>
              </a:buClr>
              <a:buSzPct val="100000"/>
              <a:buFont typeface="Times" panose="02020603050405020304" pitchFamily="18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90488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 algn="ctr" eaLnBrk="1" hangingPunct="1"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+mn-lt"/>
              </a:rPr>
              <a:t>Single Trusted Server</a:t>
            </a:r>
            <a:endParaRPr lang="en-US" altLang="en-US" sz="2000" dirty="0">
              <a:latin typeface="+mn-lt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D1D786D-2A47-4709-9ECF-D0BD223A5BDF}"/>
              </a:ext>
            </a:extLst>
          </p:cNvPr>
          <p:cNvCxnSpPr>
            <a:cxnSpLocks/>
          </p:cNvCxnSpPr>
          <p:nvPr/>
        </p:nvCxnSpPr>
        <p:spPr>
          <a:xfrm>
            <a:off x="3737981" y="452732"/>
            <a:ext cx="0" cy="5777899"/>
          </a:xfrm>
          <a:prstGeom prst="straightConnector1">
            <a:avLst/>
          </a:prstGeom>
          <a:ln w="31750">
            <a:solidFill>
              <a:schemeClr val="accent1">
                <a:alpha val="60000"/>
              </a:schemeClr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11">
            <a:extLst>
              <a:ext uri="{FF2B5EF4-FFF2-40B4-BE49-F238E27FC236}">
                <a16:creationId xmlns:a16="http://schemas.microsoft.com/office/drawing/2014/main" id="{E3A30754-E201-454D-AF70-269E6DF8A3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31585" y="2632382"/>
            <a:ext cx="2866163" cy="40011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Clr>
                <a:schemeClr val="accent2"/>
              </a:buClr>
              <a:buSzPct val="100000"/>
              <a:buFont typeface="Times" panose="02020603050405020304" pitchFamily="18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90488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 algn="ctr" eaLnBrk="1" hangingPunct="1"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+mn-lt"/>
              </a:rPr>
              <a:t>No Need to Trust Server</a:t>
            </a:r>
            <a:endParaRPr lang="en-US" altLang="en-US" sz="2000" dirty="0">
              <a:latin typeface="+mn-lt"/>
            </a:endParaRPr>
          </a:p>
        </p:txBody>
      </p:sp>
      <p:sp>
        <p:nvSpPr>
          <p:cNvPr id="30" name="Rectangle 11">
            <a:extLst>
              <a:ext uri="{FF2B5EF4-FFF2-40B4-BE49-F238E27FC236}">
                <a16:creationId xmlns:a16="http://schemas.microsoft.com/office/drawing/2014/main" id="{FC098A69-4150-4468-9CB4-30C28E1521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359" y="5607251"/>
            <a:ext cx="2498879" cy="40011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Clr>
                <a:schemeClr val="accent2"/>
              </a:buClr>
              <a:buSzPct val="100000"/>
              <a:buFont typeface="Times" panose="02020603050405020304" pitchFamily="18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90488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 algn="ctr" eaLnBrk="1" hangingPunct="1"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+mn-lt"/>
              </a:rPr>
              <a:t>Low Noise</a:t>
            </a:r>
          </a:p>
        </p:txBody>
      </p:sp>
      <p:pic>
        <p:nvPicPr>
          <p:cNvPr id="34" name="Picture 4" descr="Iphone Icon Png #393871 - Free Icons Library">
            <a:extLst>
              <a:ext uri="{FF2B5EF4-FFF2-40B4-BE49-F238E27FC236}">
                <a16:creationId xmlns:a16="http://schemas.microsoft.com/office/drawing/2014/main" id="{D898A7A2-E5EE-490D-9606-63DFC3AF2A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844" y="4557282"/>
            <a:ext cx="812515" cy="81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4" descr="Iphone Icon Png #393871 - Free Icons Library">
            <a:extLst>
              <a:ext uri="{FF2B5EF4-FFF2-40B4-BE49-F238E27FC236}">
                <a16:creationId xmlns:a16="http://schemas.microsoft.com/office/drawing/2014/main" id="{01358DE3-D94F-45AB-9F71-58BE42E0F6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1902" y="4557281"/>
            <a:ext cx="812515" cy="81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4" descr="Iphone Icon Png #393871 - Free Icons Library">
            <a:extLst>
              <a:ext uri="{FF2B5EF4-FFF2-40B4-BE49-F238E27FC236}">
                <a16:creationId xmlns:a16="http://schemas.microsoft.com/office/drawing/2014/main" id="{DDA57920-9C53-40C6-8730-2F21F2D90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9960" y="4557281"/>
            <a:ext cx="812515" cy="81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3602D06-6924-49E2-9D4A-0AD985803A08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1280102" y="4186879"/>
            <a:ext cx="0" cy="370403"/>
          </a:xfrm>
          <a:prstGeom prst="straightConnector1">
            <a:avLst/>
          </a:prstGeom>
          <a:ln w="317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A6FCDF9-A474-48A0-B148-93C280D9E522}"/>
              </a:ext>
            </a:extLst>
          </p:cNvPr>
          <p:cNvCxnSpPr>
            <a:cxnSpLocks/>
            <a:stCxn id="35" idx="0"/>
          </p:cNvCxnSpPr>
          <p:nvPr/>
        </p:nvCxnSpPr>
        <p:spPr>
          <a:xfrm flipV="1">
            <a:off x="1968160" y="4186879"/>
            <a:ext cx="0" cy="370402"/>
          </a:xfrm>
          <a:prstGeom prst="straightConnector1">
            <a:avLst/>
          </a:prstGeom>
          <a:ln w="317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BABCCB4-373A-425D-9E88-F006E00464F5}"/>
              </a:ext>
            </a:extLst>
          </p:cNvPr>
          <p:cNvCxnSpPr>
            <a:cxnSpLocks/>
            <a:stCxn id="36" idx="0"/>
          </p:cNvCxnSpPr>
          <p:nvPr/>
        </p:nvCxnSpPr>
        <p:spPr>
          <a:xfrm flipV="1">
            <a:off x="2656218" y="4186881"/>
            <a:ext cx="0" cy="370400"/>
          </a:xfrm>
          <a:prstGeom prst="straightConnector1">
            <a:avLst/>
          </a:prstGeom>
          <a:ln w="317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FB319358-4018-4093-BA99-541F1FA77E90}"/>
              </a:ext>
            </a:extLst>
          </p:cNvPr>
          <p:cNvSpPr/>
          <p:nvPr/>
        </p:nvSpPr>
        <p:spPr>
          <a:xfrm>
            <a:off x="2988757" y="4557279"/>
            <a:ext cx="45878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…</a:t>
            </a:r>
          </a:p>
        </p:txBody>
      </p:sp>
      <p:pic>
        <p:nvPicPr>
          <p:cNvPr id="44" name="Picture 4" descr="Iphone Icon Png #393871 - Free Icons Library">
            <a:extLst>
              <a:ext uri="{FF2B5EF4-FFF2-40B4-BE49-F238E27FC236}">
                <a16:creationId xmlns:a16="http://schemas.microsoft.com/office/drawing/2014/main" id="{47932DB9-3C25-44D9-8E24-B98662E332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7808" y="4584412"/>
            <a:ext cx="812515" cy="81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4" descr="Iphone Icon Png #393871 - Free Icons Library">
            <a:extLst>
              <a:ext uri="{FF2B5EF4-FFF2-40B4-BE49-F238E27FC236}">
                <a16:creationId xmlns:a16="http://schemas.microsoft.com/office/drawing/2014/main" id="{C86B964E-9BDB-448B-A126-4152A5DBDB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5866" y="4584411"/>
            <a:ext cx="812515" cy="81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4" descr="Iphone Icon Png #393871 - Free Icons Library">
            <a:extLst>
              <a:ext uri="{FF2B5EF4-FFF2-40B4-BE49-F238E27FC236}">
                <a16:creationId xmlns:a16="http://schemas.microsoft.com/office/drawing/2014/main" id="{D1CFCCA9-F05F-4E1E-B740-68AEDDD5C6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0158" y="4584411"/>
            <a:ext cx="812515" cy="81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DA8B4820-1014-4D6F-8FAE-FF30062550F3}"/>
              </a:ext>
            </a:extLst>
          </p:cNvPr>
          <p:cNvCxnSpPr>
            <a:cxnSpLocks/>
            <a:stCxn id="44" idx="0"/>
          </p:cNvCxnSpPr>
          <p:nvPr/>
        </p:nvCxnSpPr>
        <p:spPr>
          <a:xfrm flipV="1">
            <a:off x="8814066" y="4183385"/>
            <a:ext cx="0" cy="401027"/>
          </a:xfrm>
          <a:prstGeom prst="straightConnector1">
            <a:avLst/>
          </a:prstGeom>
          <a:ln w="3175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4F769345-DA49-45C6-B87F-60EE7D8659A4}"/>
              </a:ext>
            </a:extLst>
          </p:cNvPr>
          <p:cNvCxnSpPr>
            <a:cxnSpLocks/>
            <a:stCxn id="45" idx="0"/>
          </p:cNvCxnSpPr>
          <p:nvPr/>
        </p:nvCxnSpPr>
        <p:spPr>
          <a:xfrm flipV="1">
            <a:off x="9502124" y="4183385"/>
            <a:ext cx="5188" cy="401026"/>
          </a:xfrm>
          <a:prstGeom prst="straightConnector1">
            <a:avLst/>
          </a:prstGeom>
          <a:ln w="3175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7B841E02-3463-4D24-AAFC-1DDE0A49D666}"/>
              </a:ext>
            </a:extLst>
          </p:cNvPr>
          <p:cNvCxnSpPr>
            <a:cxnSpLocks/>
            <a:stCxn id="46" idx="0"/>
          </p:cNvCxnSpPr>
          <p:nvPr/>
        </p:nvCxnSpPr>
        <p:spPr>
          <a:xfrm flipV="1">
            <a:off x="10176416" y="4163367"/>
            <a:ext cx="5188" cy="421044"/>
          </a:xfrm>
          <a:prstGeom prst="straightConnector1">
            <a:avLst/>
          </a:prstGeom>
          <a:ln w="3175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8E157E06-D4A1-4E32-95B8-CFCADEC91FB5}"/>
              </a:ext>
            </a:extLst>
          </p:cNvPr>
          <p:cNvSpPr/>
          <p:nvPr/>
        </p:nvSpPr>
        <p:spPr>
          <a:xfrm>
            <a:off x="10529067" y="4524485"/>
            <a:ext cx="45878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…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514B980A-0A5E-4DCE-A7C0-B7D532BCF974}"/>
              </a:ext>
            </a:extLst>
          </p:cNvPr>
          <p:cNvCxnSpPr>
            <a:cxnSpLocks/>
            <a:endCxn id="52" idx="3"/>
          </p:cNvCxnSpPr>
          <p:nvPr/>
        </p:nvCxnSpPr>
        <p:spPr>
          <a:xfrm>
            <a:off x="8455946" y="4381451"/>
            <a:ext cx="3175694" cy="0"/>
          </a:xfrm>
          <a:prstGeom prst="straightConnector1">
            <a:avLst/>
          </a:prstGeom>
          <a:ln w="31750">
            <a:solidFill>
              <a:schemeClr val="accent1">
                <a:alpha val="60000"/>
              </a:schemeClr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11249FF-2E0B-40C1-A26B-B11F33E47639}"/>
              </a:ext>
            </a:extLst>
          </p:cNvPr>
          <p:cNvSpPr/>
          <p:nvPr/>
        </p:nvSpPr>
        <p:spPr>
          <a:xfrm>
            <a:off x="10350840" y="4027508"/>
            <a:ext cx="128080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/>
              <a:t>Privacy </a:t>
            </a:r>
          </a:p>
          <a:p>
            <a:pPr algn="ctr"/>
            <a:r>
              <a:rPr lang="en-US" sz="2000" dirty="0"/>
              <a:t>Protection</a:t>
            </a: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EB4A4CBC-56CE-4CC6-9885-455161D22D8D}"/>
              </a:ext>
            </a:extLst>
          </p:cNvPr>
          <p:cNvSpPr/>
          <p:nvPr/>
        </p:nvSpPr>
        <p:spPr>
          <a:xfrm>
            <a:off x="1069822" y="683828"/>
            <a:ext cx="2302511" cy="1015075"/>
          </a:xfrm>
          <a:custGeom>
            <a:avLst/>
            <a:gdLst>
              <a:gd name="connsiteX0" fmla="*/ 0 w 2302511"/>
              <a:gd name="connsiteY0" fmla="*/ 169183 h 1015075"/>
              <a:gd name="connsiteX1" fmla="*/ 169183 w 2302511"/>
              <a:gd name="connsiteY1" fmla="*/ 0 h 1015075"/>
              <a:gd name="connsiteX2" fmla="*/ 699502 w 2302511"/>
              <a:gd name="connsiteY2" fmla="*/ 0 h 1015075"/>
              <a:gd name="connsiteX3" fmla="*/ 1210180 w 2302511"/>
              <a:gd name="connsiteY3" fmla="*/ 0 h 1015075"/>
              <a:gd name="connsiteX4" fmla="*/ 1642292 w 2302511"/>
              <a:gd name="connsiteY4" fmla="*/ 0 h 1015075"/>
              <a:gd name="connsiteX5" fmla="*/ 2133328 w 2302511"/>
              <a:gd name="connsiteY5" fmla="*/ 0 h 1015075"/>
              <a:gd name="connsiteX6" fmla="*/ 2302511 w 2302511"/>
              <a:gd name="connsiteY6" fmla="*/ 169183 h 1015075"/>
              <a:gd name="connsiteX7" fmla="*/ 2302511 w 2302511"/>
              <a:gd name="connsiteY7" fmla="*/ 487236 h 1015075"/>
              <a:gd name="connsiteX8" fmla="*/ 2302511 w 2302511"/>
              <a:gd name="connsiteY8" fmla="*/ 845892 h 1015075"/>
              <a:gd name="connsiteX9" fmla="*/ 2133328 w 2302511"/>
              <a:gd name="connsiteY9" fmla="*/ 1015075 h 1015075"/>
              <a:gd name="connsiteX10" fmla="*/ 1642292 w 2302511"/>
              <a:gd name="connsiteY10" fmla="*/ 1015075 h 1015075"/>
              <a:gd name="connsiteX11" fmla="*/ 1111973 w 2302511"/>
              <a:gd name="connsiteY11" fmla="*/ 1015075 h 1015075"/>
              <a:gd name="connsiteX12" fmla="*/ 640578 w 2302511"/>
              <a:gd name="connsiteY12" fmla="*/ 1015075 h 1015075"/>
              <a:gd name="connsiteX13" fmla="*/ 169183 w 2302511"/>
              <a:gd name="connsiteY13" fmla="*/ 1015075 h 1015075"/>
              <a:gd name="connsiteX14" fmla="*/ 0 w 2302511"/>
              <a:gd name="connsiteY14" fmla="*/ 845892 h 1015075"/>
              <a:gd name="connsiteX15" fmla="*/ 0 w 2302511"/>
              <a:gd name="connsiteY15" fmla="*/ 507538 h 1015075"/>
              <a:gd name="connsiteX16" fmla="*/ 0 w 2302511"/>
              <a:gd name="connsiteY16" fmla="*/ 169183 h 101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302511" h="1015075" extrusionOk="0">
                <a:moveTo>
                  <a:pt x="0" y="169183"/>
                </a:moveTo>
                <a:cubicBezTo>
                  <a:pt x="-6732" y="86499"/>
                  <a:pt x="54260" y="-7724"/>
                  <a:pt x="169183" y="0"/>
                </a:cubicBezTo>
                <a:cubicBezTo>
                  <a:pt x="431316" y="-43701"/>
                  <a:pt x="480025" y="276"/>
                  <a:pt x="699502" y="0"/>
                </a:cubicBezTo>
                <a:cubicBezTo>
                  <a:pt x="918979" y="-276"/>
                  <a:pt x="1079366" y="17082"/>
                  <a:pt x="1210180" y="0"/>
                </a:cubicBezTo>
                <a:cubicBezTo>
                  <a:pt x="1340994" y="-17082"/>
                  <a:pt x="1543775" y="41774"/>
                  <a:pt x="1642292" y="0"/>
                </a:cubicBezTo>
                <a:cubicBezTo>
                  <a:pt x="1740809" y="-41774"/>
                  <a:pt x="1950928" y="9818"/>
                  <a:pt x="2133328" y="0"/>
                </a:cubicBezTo>
                <a:cubicBezTo>
                  <a:pt x="2238067" y="-13438"/>
                  <a:pt x="2315389" y="76550"/>
                  <a:pt x="2302511" y="169183"/>
                </a:cubicBezTo>
                <a:cubicBezTo>
                  <a:pt x="2303482" y="320138"/>
                  <a:pt x="2296100" y="411080"/>
                  <a:pt x="2302511" y="487236"/>
                </a:cubicBezTo>
                <a:cubicBezTo>
                  <a:pt x="2308922" y="563392"/>
                  <a:pt x="2290071" y="759700"/>
                  <a:pt x="2302511" y="845892"/>
                </a:cubicBezTo>
                <a:cubicBezTo>
                  <a:pt x="2289819" y="920294"/>
                  <a:pt x="2239359" y="1024497"/>
                  <a:pt x="2133328" y="1015075"/>
                </a:cubicBezTo>
                <a:cubicBezTo>
                  <a:pt x="1988919" y="1068948"/>
                  <a:pt x="1807337" y="963249"/>
                  <a:pt x="1642292" y="1015075"/>
                </a:cubicBezTo>
                <a:cubicBezTo>
                  <a:pt x="1477247" y="1066901"/>
                  <a:pt x="1223471" y="972835"/>
                  <a:pt x="1111973" y="1015075"/>
                </a:cubicBezTo>
                <a:cubicBezTo>
                  <a:pt x="1000475" y="1057315"/>
                  <a:pt x="837698" y="959058"/>
                  <a:pt x="640578" y="1015075"/>
                </a:cubicBezTo>
                <a:cubicBezTo>
                  <a:pt x="443459" y="1071092"/>
                  <a:pt x="307291" y="1011340"/>
                  <a:pt x="169183" y="1015075"/>
                </a:cubicBezTo>
                <a:cubicBezTo>
                  <a:pt x="87435" y="1035438"/>
                  <a:pt x="-11834" y="947603"/>
                  <a:pt x="0" y="845892"/>
                </a:cubicBezTo>
                <a:cubicBezTo>
                  <a:pt x="-27750" y="742129"/>
                  <a:pt x="23520" y="604964"/>
                  <a:pt x="0" y="507538"/>
                </a:cubicBezTo>
                <a:cubicBezTo>
                  <a:pt x="-23520" y="410112"/>
                  <a:pt x="14169" y="304535"/>
                  <a:pt x="0" y="169183"/>
                </a:cubicBezTo>
                <a:close/>
              </a:path>
            </a:pathLst>
          </a:custGeom>
          <a:noFill/>
          <a:ln w="31750">
            <a:solidFill>
              <a:schemeClr val="accent1">
                <a:lumMod val="60000"/>
                <a:lumOff val="40000"/>
              </a:schemeClr>
            </a:solidFill>
            <a:extLst>
              <a:ext uri="{C807C97D-BFC1-408E-A445-0C87EB9F89A2}">
                <ask:lineSketchStyleProps xmlns="" xmlns:ask="http://schemas.microsoft.com/office/drawing/2018/sketchyshapes" sd="960151474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Central</a:t>
            </a: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Differential Privacy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5729DE60-0FBE-418C-8330-42B2634B4372}"/>
              </a:ext>
            </a:extLst>
          </p:cNvPr>
          <p:cNvSpPr/>
          <p:nvPr/>
        </p:nvSpPr>
        <p:spPr>
          <a:xfrm>
            <a:off x="8540047" y="693750"/>
            <a:ext cx="2302511" cy="1015075"/>
          </a:xfrm>
          <a:custGeom>
            <a:avLst/>
            <a:gdLst>
              <a:gd name="connsiteX0" fmla="*/ 0 w 2302511"/>
              <a:gd name="connsiteY0" fmla="*/ 169183 h 1015075"/>
              <a:gd name="connsiteX1" fmla="*/ 169183 w 2302511"/>
              <a:gd name="connsiteY1" fmla="*/ 0 h 1015075"/>
              <a:gd name="connsiteX2" fmla="*/ 699502 w 2302511"/>
              <a:gd name="connsiteY2" fmla="*/ 0 h 1015075"/>
              <a:gd name="connsiteX3" fmla="*/ 1210180 w 2302511"/>
              <a:gd name="connsiteY3" fmla="*/ 0 h 1015075"/>
              <a:gd name="connsiteX4" fmla="*/ 1642292 w 2302511"/>
              <a:gd name="connsiteY4" fmla="*/ 0 h 1015075"/>
              <a:gd name="connsiteX5" fmla="*/ 2133328 w 2302511"/>
              <a:gd name="connsiteY5" fmla="*/ 0 h 1015075"/>
              <a:gd name="connsiteX6" fmla="*/ 2302511 w 2302511"/>
              <a:gd name="connsiteY6" fmla="*/ 169183 h 1015075"/>
              <a:gd name="connsiteX7" fmla="*/ 2302511 w 2302511"/>
              <a:gd name="connsiteY7" fmla="*/ 487236 h 1015075"/>
              <a:gd name="connsiteX8" fmla="*/ 2302511 w 2302511"/>
              <a:gd name="connsiteY8" fmla="*/ 845892 h 1015075"/>
              <a:gd name="connsiteX9" fmla="*/ 2133328 w 2302511"/>
              <a:gd name="connsiteY9" fmla="*/ 1015075 h 1015075"/>
              <a:gd name="connsiteX10" fmla="*/ 1642292 w 2302511"/>
              <a:gd name="connsiteY10" fmla="*/ 1015075 h 1015075"/>
              <a:gd name="connsiteX11" fmla="*/ 1111973 w 2302511"/>
              <a:gd name="connsiteY11" fmla="*/ 1015075 h 1015075"/>
              <a:gd name="connsiteX12" fmla="*/ 640578 w 2302511"/>
              <a:gd name="connsiteY12" fmla="*/ 1015075 h 1015075"/>
              <a:gd name="connsiteX13" fmla="*/ 169183 w 2302511"/>
              <a:gd name="connsiteY13" fmla="*/ 1015075 h 1015075"/>
              <a:gd name="connsiteX14" fmla="*/ 0 w 2302511"/>
              <a:gd name="connsiteY14" fmla="*/ 845892 h 1015075"/>
              <a:gd name="connsiteX15" fmla="*/ 0 w 2302511"/>
              <a:gd name="connsiteY15" fmla="*/ 507538 h 1015075"/>
              <a:gd name="connsiteX16" fmla="*/ 0 w 2302511"/>
              <a:gd name="connsiteY16" fmla="*/ 169183 h 101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302511" h="1015075" extrusionOk="0">
                <a:moveTo>
                  <a:pt x="0" y="169183"/>
                </a:moveTo>
                <a:cubicBezTo>
                  <a:pt x="-6732" y="86499"/>
                  <a:pt x="54260" y="-7724"/>
                  <a:pt x="169183" y="0"/>
                </a:cubicBezTo>
                <a:cubicBezTo>
                  <a:pt x="431316" y="-43701"/>
                  <a:pt x="480025" y="276"/>
                  <a:pt x="699502" y="0"/>
                </a:cubicBezTo>
                <a:cubicBezTo>
                  <a:pt x="918979" y="-276"/>
                  <a:pt x="1079366" y="17082"/>
                  <a:pt x="1210180" y="0"/>
                </a:cubicBezTo>
                <a:cubicBezTo>
                  <a:pt x="1340994" y="-17082"/>
                  <a:pt x="1543775" y="41774"/>
                  <a:pt x="1642292" y="0"/>
                </a:cubicBezTo>
                <a:cubicBezTo>
                  <a:pt x="1740809" y="-41774"/>
                  <a:pt x="1950928" y="9818"/>
                  <a:pt x="2133328" y="0"/>
                </a:cubicBezTo>
                <a:cubicBezTo>
                  <a:pt x="2238067" y="-13438"/>
                  <a:pt x="2315389" y="76550"/>
                  <a:pt x="2302511" y="169183"/>
                </a:cubicBezTo>
                <a:cubicBezTo>
                  <a:pt x="2303482" y="320138"/>
                  <a:pt x="2296100" y="411080"/>
                  <a:pt x="2302511" y="487236"/>
                </a:cubicBezTo>
                <a:cubicBezTo>
                  <a:pt x="2308922" y="563392"/>
                  <a:pt x="2290071" y="759700"/>
                  <a:pt x="2302511" y="845892"/>
                </a:cubicBezTo>
                <a:cubicBezTo>
                  <a:pt x="2289819" y="920294"/>
                  <a:pt x="2239359" y="1024497"/>
                  <a:pt x="2133328" y="1015075"/>
                </a:cubicBezTo>
                <a:cubicBezTo>
                  <a:pt x="1988919" y="1068948"/>
                  <a:pt x="1807337" y="963249"/>
                  <a:pt x="1642292" y="1015075"/>
                </a:cubicBezTo>
                <a:cubicBezTo>
                  <a:pt x="1477247" y="1066901"/>
                  <a:pt x="1223471" y="972835"/>
                  <a:pt x="1111973" y="1015075"/>
                </a:cubicBezTo>
                <a:cubicBezTo>
                  <a:pt x="1000475" y="1057315"/>
                  <a:pt x="837698" y="959058"/>
                  <a:pt x="640578" y="1015075"/>
                </a:cubicBezTo>
                <a:cubicBezTo>
                  <a:pt x="443459" y="1071092"/>
                  <a:pt x="307291" y="1011340"/>
                  <a:pt x="169183" y="1015075"/>
                </a:cubicBezTo>
                <a:cubicBezTo>
                  <a:pt x="87435" y="1035438"/>
                  <a:pt x="-11834" y="947603"/>
                  <a:pt x="0" y="845892"/>
                </a:cubicBezTo>
                <a:cubicBezTo>
                  <a:pt x="-27750" y="742129"/>
                  <a:pt x="23520" y="604964"/>
                  <a:pt x="0" y="507538"/>
                </a:cubicBezTo>
                <a:cubicBezTo>
                  <a:pt x="-23520" y="410112"/>
                  <a:pt x="14169" y="304535"/>
                  <a:pt x="0" y="169183"/>
                </a:cubicBezTo>
                <a:close/>
              </a:path>
            </a:pathLst>
          </a:custGeom>
          <a:noFill/>
          <a:ln w="31750">
            <a:solidFill>
              <a:schemeClr val="accent1">
                <a:lumMod val="60000"/>
                <a:lumOff val="40000"/>
              </a:schemeClr>
            </a:solidFill>
            <a:extLst>
              <a:ext uri="{C807C97D-BFC1-408E-A445-0C87EB9F89A2}">
                <ask:lineSketchStyleProps xmlns="" xmlns:ask="http://schemas.microsoft.com/office/drawing/2018/sketchyshapes" sd="960151474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Local </a:t>
            </a: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Differential Privacy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0F620B2F-DA2B-43BF-83D1-FCACBF6455A3}"/>
              </a:ext>
            </a:extLst>
          </p:cNvPr>
          <p:cNvSpPr/>
          <p:nvPr/>
        </p:nvSpPr>
        <p:spPr>
          <a:xfrm>
            <a:off x="4739404" y="677600"/>
            <a:ext cx="2302511" cy="1015075"/>
          </a:xfrm>
          <a:custGeom>
            <a:avLst/>
            <a:gdLst>
              <a:gd name="connsiteX0" fmla="*/ 0 w 2302511"/>
              <a:gd name="connsiteY0" fmla="*/ 169183 h 1015075"/>
              <a:gd name="connsiteX1" fmla="*/ 169183 w 2302511"/>
              <a:gd name="connsiteY1" fmla="*/ 0 h 1015075"/>
              <a:gd name="connsiteX2" fmla="*/ 699502 w 2302511"/>
              <a:gd name="connsiteY2" fmla="*/ 0 h 1015075"/>
              <a:gd name="connsiteX3" fmla="*/ 1210180 w 2302511"/>
              <a:gd name="connsiteY3" fmla="*/ 0 h 1015075"/>
              <a:gd name="connsiteX4" fmla="*/ 1642292 w 2302511"/>
              <a:gd name="connsiteY4" fmla="*/ 0 h 1015075"/>
              <a:gd name="connsiteX5" fmla="*/ 2133328 w 2302511"/>
              <a:gd name="connsiteY5" fmla="*/ 0 h 1015075"/>
              <a:gd name="connsiteX6" fmla="*/ 2302511 w 2302511"/>
              <a:gd name="connsiteY6" fmla="*/ 169183 h 1015075"/>
              <a:gd name="connsiteX7" fmla="*/ 2302511 w 2302511"/>
              <a:gd name="connsiteY7" fmla="*/ 487236 h 1015075"/>
              <a:gd name="connsiteX8" fmla="*/ 2302511 w 2302511"/>
              <a:gd name="connsiteY8" fmla="*/ 845892 h 1015075"/>
              <a:gd name="connsiteX9" fmla="*/ 2133328 w 2302511"/>
              <a:gd name="connsiteY9" fmla="*/ 1015075 h 1015075"/>
              <a:gd name="connsiteX10" fmla="*/ 1642292 w 2302511"/>
              <a:gd name="connsiteY10" fmla="*/ 1015075 h 1015075"/>
              <a:gd name="connsiteX11" fmla="*/ 1111973 w 2302511"/>
              <a:gd name="connsiteY11" fmla="*/ 1015075 h 1015075"/>
              <a:gd name="connsiteX12" fmla="*/ 640578 w 2302511"/>
              <a:gd name="connsiteY12" fmla="*/ 1015075 h 1015075"/>
              <a:gd name="connsiteX13" fmla="*/ 169183 w 2302511"/>
              <a:gd name="connsiteY13" fmla="*/ 1015075 h 1015075"/>
              <a:gd name="connsiteX14" fmla="*/ 0 w 2302511"/>
              <a:gd name="connsiteY14" fmla="*/ 845892 h 1015075"/>
              <a:gd name="connsiteX15" fmla="*/ 0 w 2302511"/>
              <a:gd name="connsiteY15" fmla="*/ 507538 h 1015075"/>
              <a:gd name="connsiteX16" fmla="*/ 0 w 2302511"/>
              <a:gd name="connsiteY16" fmla="*/ 169183 h 101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302511" h="1015075" extrusionOk="0">
                <a:moveTo>
                  <a:pt x="0" y="169183"/>
                </a:moveTo>
                <a:cubicBezTo>
                  <a:pt x="-6732" y="86499"/>
                  <a:pt x="54260" y="-7724"/>
                  <a:pt x="169183" y="0"/>
                </a:cubicBezTo>
                <a:cubicBezTo>
                  <a:pt x="431316" y="-43701"/>
                  <a:pt x="480025" y="276"/>
                  <a:pt x="699502" y="0"/>
                </a:cubicBezTo>
                <a:cubicBezTo>
                  <a:pt x="918979" y="-276"/>
                  <a:pt x="1079366" y="17082"/>
                  <a:pt x="1210180" y="0"/>
                </a:cubicBezTo>
                <a:cubicBezTo>
                  <a:pt x="1340994" y="-17082"/>
                  <a:pt x="1543775" y="41774"/>
                  <a:pt x="1642292" y="0"/>
                </a:cubicBezTo>
                <a:cubicBezTo>
                  <a:pt x="1740809" y="-41774"/>
                  <a:pt x="1950928" y="9818"/>
                  <a:pt x="2133328" y="0"/>
                </a:cubicBezTo>
                <a:cubicBezTo>
                  <a:pt x="2238067" y="-13438"/>
                  <a:pt x="2315389" y="76550"/>
                  <a:pt x="2302511" y="169183"/>
                </a:cubicBezTo>
                <a:cubicBezTo>
                  <a:pt x="2303482" y="320138"/>
                  <a:pt x="2296100" y="411080"/>
                  <a:pt x="2302511" y="487236"/>
                </a:cubicBezTo>
                <a:cubicBezTo>
                  <a:pt x="2308922" y="563392"/>
                  <a:pt x="2290071" y="759700"/>
                  <a:pt x="2302511" y="845892"/>
                </a:cubicBezTo>
                <a:cubicBezTo>
                  <a:pt x="2289819" y="920294"/>
                  <a:pt x="2239359" y="1024497"/>
                  <a:pt x="2133328" y="1015075"/>
                </a:cubicBezTo>
                <a:cubicBezTo>
                  <a:pt x="1988919" y="1068948"/>
                  <a:pt x="1807337" y="963249"/>
                  <a:pt x="1642292" y="1015075"/>
                </a:cubicBezTo>
                <a:cubicBezTo>
                  <a:pt x="1477247" y="1066901"/>
                  <a:pt x="1223471" y="972835"/>
                  <a:pt x="1111973" y="1015075"/>
                </a:cubicBezTo>
                <a:cubicBezTo>
                  <a:pt x="1000475" y="1057315"/>
                  <a:pt x="837698" y="959058"/>
                  <a:pt x="640578" y="1015075"/>
                </a:cubicBezTo>
                <a:cubicBezTo>
                  <a:pt x="443459" y="1071092"/>
                  <a:pt x="307291" y="1011340"/>
                  <a:pt x="169183" y="1015075"/>
                </a:cubicBezTo>
                <a:cubicBezTo>
                  <a:pt x="87435" y="1035438"/>
                  <a:pt x="-11834" y="947603"/>
                  <a:pt x="0" y="845892"/>
                </a:cubicBezTo>
                <a:cubicBezTo>
                  <a:pt x="-27750" y="742129"/>
                  <a:pt x="23520" y="604964"/>
                  <a:pt x="0" y="507538"/>
                </a:cubicBezTo>
                <a:cubicBezTo>
                  <a:pt x="-23520" y="410112"/>
                  <a:pt x="14169" y="304535"/>
                  <a:pt x="0" y="169183"/>
                </a:cubicBezTo>
                <a:close/>
              </a:path>
            </a:pathLst>
          </a:custGeom>
          <a:noFill/>
          <a:ln w="31750">
            <a:solidFill>
              <a:schemeClr val="accent1">
                <a:lumMod val="60000"/>
                <a:lumOff val="40000"/>
              </a:schemeClr>
            </a:solidFill>
            <a:extLst>
              <a:ext uri="{C807C97D-BFC1-408E-A445-0C87EB9F89A2}">
                <ask:lineSketchStyleProps xmlns="" xmlns:ask="http://schemas.microsoft.com/office/drawing/2018/sketchyshapes" sd="960151474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Shuffler-based Differential Privacy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5" name="Rectangle 11">
            <a:extLst>
              <a:ext uri="{FF2B5EF4-FFF2-40B4-BE49-F238E27FC236}">
                <a16:creationId xmlns:a16="http://schemas.microsoft.com/office/drawing/2014/main" id="{EF9787AC-40A7-4747-89CC-86FFC51F28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91000" y="5607251"/>
            <a:ext cx="2185848" cy="40011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Clr>
                <a:schemeClr val="accent2"/>
              </a:buClr>
              <a:buSzPct val="100000"/>
              <a:buFont typeface="Times" panose="02020603050405020304" pitchFamily="18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90488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 algn="ctr" eaLnBrk="1" hangingPunct="1"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+mn-lt"/>
              </a:rPr>
              <a:t>High Noise</a:t>
            </a:r>
          </a:p>
        </p:txBody>
      </p:sp>
      <p:sp>
        <p:nvSpPr>
          <p:cNvPr id="66" name="Rectangle 11">
            <a:extLst>
              <a:ext uri="{FF2B5EF4-FFF2-40B4-BE49-F238E27FC236}">
                <a16:creationId xmlns:a16="http://schemas.microsoft.com/office/drawing/2014/main" id="{A7408FE9-6848-4221-B5AF-A25C933391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64046" y="2391311"/>
            <a:ext cx="2738459" cy="70788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Clr>
                <a:schemeClr val="accent2"/>
              </a:buClr>
              <a:buSzPct val="100000"/>
              <a:buFont typeface="Times" panose="02020603050405020304" pitchFamily="18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90488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 algn="ctr" eaLnBrk="1" hangingPunct="1"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+mn-lt"/>
              </a:rPr>
              <a:t>Trusted Non-collusion Servers</a:t>
            </a:r>
            <a:endParaRPr lang="en-US" altLang="en-US" sz="2000" dirty="0">
              <a:latin typeface="+mn-lt"/>
            </a:endParaRPr>
          </a:p>
        </p:txBody>
      </p:sp>
      <p:pic>
        <p:nvPicPr>
          <p:cNvPr id="67" name="Picture 4" descr="Iphone Icon Png #393871 - Free Icons Library">
            <a:extLst>
              <a:ext uri="{FF2B5EF4-FFF2-40B4-BE49-F238E27FC236}">
                <a16:creationId xmlns:a16="http://schemas.microsoft.com/office/drawing/2014/main" id="{08D02A1B-0E75-4FD6-83F9-77D825F358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6466" y="4621647"/>
            <a:ext cx="812515" cy="81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8" name="Picture 4" descr="Iphone Icon Png #393871 - Free Icons Library">
            <a:extLst>
              <a:ext uri="{FF2B5EF4-FFF2-40B4-BE49-F238E27FC236}">
                <a16:creationId xmlns:a16="http://schemas.microsoft.com/office/drawing/2014/main" id="{7972F475-4DC4-452D-8907-8597200279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4524" y="4621646"/>
            <a:ext cx="812515" cy="81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9" name="Picture 4" descr="Iphone Icon Png #393871 - Free Icons Library">
            <a:extLst>
              <a:ext uri="{FF2B5EF4-FFF2-40B4-BE49-F238E27FC236}">
                <a16:creationId xmlns:a16="http://schemas.microsoft.com/office/drawing/2014/main" id="{3CD79CE8-6276-4AEE-ACA3-53B684E50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2582" y="4621646"/>
            <a:ext cx="812515" cy="81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3E2BC555-20DF-4D8A-998D-FC11C39502C5}"/>
              </a:ext>
            </a:extLst>
          </p:cNvPr>
          <p:cNvSpPr/>
          <p:nvPr/>
        </p:nvSpPr>
        <p:spPr>
          <a:xfrm>
            <a:off x="6317725" y="4561720"/>
            <a:ext cx="45878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…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23B77A2C-02DC-47D2-A0DA-62D7393D0352}"/>
              </a:ext>
            </a:extLst>
          </p:cNvPr>
          <p:cNvCxnSpPr>
            <a:cxnSpLocks/>
          </p:cNvCxnSpPr>
          <p:nvPr/>
        </p:nvCxnSpPr>
        <p:spPr>
          <a:xfrm>
            <a:off x="4244604" y="4418686"/>
            <a:ext cx="3246482" cy="0"/>
          </a:xfrm>
          <a:prstGeom prst="straightConnector1">
            <a:avLst/>
          </a:prstGeom>
          <a:ln w="31750">
            <a:solidFill>
              <a:schemeClr val="accent1">
                <a:alpha val="60000"/>
              </a:schemeClr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3FD221B2-C583-447A-B510-6E0E3F0388D2}"/>
              </a:ext>
            </a:extLst>
          </p:cNvPr>
          <p:cNvSpPr/>
          <p:nvPr/>
        </p:nvSpPr>
        <p:spPr>
          <a:xfrm>
            <a:off x="6197715" y="4056793"/>
            <a:ext cx="128080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/>
              <a:t>Privacy </a:t>
            </a:r>
          </a:p>
          <a:p>
            <a:pPr algn="ctr"/>
            <a:r>
              <a:rPr lang="en-US" sz="2000" dirty="0"/>
              <a:t>Protection</a:t>
            </a:r>
          </a:p>
        </p:txBody>
      </p:sp>
      <p:sp>
        <p:nvSpPr>
          <p:cNvPr id="77" name="Rectangle 11">
            <a:extLst>
              <a:ext uri="{FF2B5EF4-FFF2-40B4-BE49-F238E27FC236}">
                <a16:creationId xmlns:a16="http://schemas.microsoft.com/office/drawing/2014/main" id="{5D4AB437-0109-44C7-A697-6A46C1B72A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20475" y="5607251"/>
            <a:ext cx="2943775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Clr>
                <a:schemeClr val="accent2"/>
              </a:buClr>
              <a:buSzPct val="100000"/>
              <a:buFont typeface="Times" panose="02020603050405020304" pitchFamily="18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90488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 algn="ctr" eaLnBrk="1" hangingPunct="1"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+mn-lt"/>
              </a:rPr>
              <a:t>Smaller Amount of Noise</a:t>
            </a:r>
          </a:p>
        </p:txBody>
      </p:sp>
      <p:pic>
        <p:nvPicPr>
          <p:cNvPr id="1030" name="Picture 6" descr="Microsoft sinks data centre off Orkney - BBC News">
            <a:extLst>
              <a:ext uri="{FF2B5EF4-FFF2-40B4-BE49-F238E27FC236}">
                <a16:creationId xmlns:a16="http://schemas.microsoft.com/office/drawing/2014/main" id="{A1B81ABA-481B-482B-B381-A1CB08B930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2581" y="3225276"/>
            <a:ext cx="1469677" cy="938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BCC31367-ABFB-4C95-B6A1-B1FA5E48F35B}"/>
              </a:ext>
            </a:extLst>
          </p:cNvPr>
          <p:cNvCxnSpPr>
            <a:cxnSpLocks/>
            <a:stCxn id="1030" idx="3"/>
            <a:endCxn id="76" idx="1"/>
          </p:cNvCxnSpPr>
          <p:nvPr/>
        </p:nvCxnSpPr>
        <p:spPr>
          <a:xfrm flipV="1">
            <a:off x="6012258" y="3694321"/>
            <a:ext cx="370915" cy="1"/>
          </a:xfrm>
          <a:prstGeom prst="straightConnector1">
            <a:avLst/>
          </a:prstGeom>
          <a:ln w="4762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Apple announces that a Second Data Center is planned to open in Denmark in  the First Half of 2019 - Patently Apple">
            <a:extLst>
              <a:ext uri="{FF2B5EF4-FFF2-40B4-BE49-F238E27FC236}">
                <a16:creationId xmlns:a16="http://schemas.microsoft.com/office/drawing/2014/main" id="{9A73C595-E258-496B-969E-D2F8D5B8F6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830" y="3284326"/>
            <a:ext cx="1938684" cy="92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FAAB5175-F5B8-454C-B16B-4E6EC324EED3}"/>
              </a:ext>
            </a:extLst>
          </p:cNvPr>
          <p:cNvCxnSpPr>
            <a:cxnSpLocks/>
          </p:cNvCxnSpPr>
          <p:nvPr/>
        </p:nvCxnSpPr>
        <p:spPr>
          <a:xfrm>
            <a:off x="6172624" y="3132739"/>
            <a:ext cx="13345" cy="1544168"/>
          </a:xfrm>
          <a:prstGeom prst="straightConnector1">
            <a:avLst/>
          </a:prstGeom>
          <a:ln w="31750">
            <a:solidFill>
              <a:schemeClr val="accent1">
                <a:alpha val="60000"/>
              </a:schemeClr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93FD6F60-1745-46FB-8809-1CE8EB2DAC1F}"/>
              </a:ext>
            </a:extLst>
          </p:cNvPr>
          <p:cNvCxnSpPr>
            <a:cxnSpLocks/>
          </p:cNvCxnSpPr>
          <p:nvPr/>
        </p:nvCxnSpPr>
        <p:spPr>
          <a:xfrm flipV="1">
            <a:off x="5983266" y="4299546"/>
            <a:ext cx="0" cy="322100"/>
          </a:xfrm>
          <a:prstGeom prst="line">
            <a:avLst/>
          </a:prstGeom>
          <a:ln w="635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04636BB9-31CE-47BE-97A8-10DE88684730}"/>
              </a:ext>
            </a:extLst>
          </p:cNvPr>
          <p:cNvCxnSpPr>
            <a:cxnSpLocks/>
          </p:cNvCxnSpPr>
          <p:nvPr/>
        </p:nvCxnSpPr>
        <p:spPr>
          <a:xfrm flipV="1">
            <a:off x="5983266" y="4220620"/>
            <a:ext cx="0" cy="401026"/>
          </a:xfrm>
          <a:prstGeom prst="straightConnector1">
            <a:avLst/>
          </a:prstGeom>
          <a:ln w="28575" cap="flat" cmpd="sng">
            <a:solidFill>
              <a:schemeClr val="bg2">
                <a:lumMod val="50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A0C75AAE-2855-4211-940C-B558F1CB1577}"/>
              </a:ext>
            </a:extLst>
          </p:cNvPr>
          <p:cNvCxnSpPr>
            <a:cxnSpLocks/>
          </p:cNvCxnSpPr>
          <p:nvPr/>
        </p:nvCxnSpPr>
        <p:spPr>
          <a:xfrm flipV="1">
            <a:off x="5286425" y="4299546"/>
            <a:ext cx="0" cy="322100"/>
          </a:xfrm>
          <a:prstGeom prst="line">
            <a:avLst/>
          </a:prstGeom>
          <a:ln w="635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D3786967-0D67-4A3A-B77A-5E5AA60AD617}"/>
              </a:ext>
            </a:extLst>
          </p:cNvPr>
          <p:cNvCxnSpPr>
            <a:cxnSpLocks/>
          </p:cNvCxnSpPr>
          <p:nvPr/>
        </p:nvCxnSpPr>
        <p:spPr>
          <a:xfrm flipV="1">
            <a:off x="5286425" y="4220620"/>
            <a:ext cx="0" cy="401026"/>
          </a:xfrm>
          <a:prstGeom prst="straightConnector1">
            <a:avLst/>
          </a:prstGeom>
          <a:ln w="28575" cap="flat" cmpd="sng">
            <a:solidFill>
              <a:schemeClr val="bg2">
                <a:lumMod val="50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CB835BE1-FF80-4F27-83C9-74CD7476373D}"/>
              </a:ext>
            </a:extLst>
          </p:cNvPr>
          <p:cNvCxnSpPr>
            <a:cxnSpLocks/>
          </p:cNvCxnSpPr>
          <p:nvPr/>
        </p:nvCxnSpPr>
        <p:spPr>
          <a:xfrm flipV="1">
            <a:off x="4591038" y="4297099"/>
            <a:ext cx="0" cy="322100"/>
          </a:xfrm>
          <a:prstGeom prst="line">
            <a:avLst/>
          </a:prstGeom>
          <a:ln w="635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958D048C-D885-4552-836A-175ADA31B476}"/>
              </a:ext>
            </a:extLst>
          </p:cNvPr>
          <p:cNvCxnSpPr>
            <a:cxnSpLocks/>
          </p:cNvCxnSpPr>
          <p:nvPr/>
        </p:nvCxnSpPr>
        <p:spPr>
          <a:xfrm flipV="1">
            <a:off x="4591038" y="4218173"/>
            <a:ext cx="0" cy="401026"/>
          </a:xfrm>
          <a:prstGeom prst="straightConnector1">
            <a:avLst/>
          </a:prstGeom>
          <a:ln w="28575" cap="flat" cmpd="sng">
            <a:solidFill>
              <a:schemeClr val="bg2">
                <a:lumMod val="50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9252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9" grpId="0" animBg="1"/>
      <p:bldP spid="30" grpId="0" animBg="1"/>
      <p:bldP spid="64" grpId="0" animBg="1"/>
      <p:bldP spid="65" grpId="0" animBg="1"/>
      <p:bldP spid="66" grpId="0" animBg="1"/>
      <p:bldP spid="73" grpId="0"/>
      <p:bldP spid="75" grpId="0"/>
      <p:bldP spid="7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Iphone Icon Png #393871 - Free Icons Library">
            <a:extLst>
              <a:ext uri="{FF2B5EF4-FFF2-40B4-BE49-F238E27FC236}">
                <a16:creationId xmlns:a16="http://schemas.microsoft.com/office/drawing/2014/main" id="{0EB55A0D-870C-451F-B94D-05A02B6A2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7061" y="937432"/>
            <a:ext cx="812515" cy="81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6" descr="Microsoft sinks data centre off Orkney - BBC News">
            <a:extLst>
              <a:ext uri="{FF2B5EF4-FFF2-40B4-BE49-F238E27FC236}">
                <a16:creationId xmlns:a16="http://schemas.microsoft.com/office/drawing/2014/main" id="{39287360-A640-4F25-B670-2D7C65ECE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4120" y="825229"/>
            <a:ext cx="1469677" cy="938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Rectangle 11">
            <a:extLst>
              <a:ext uri="{FF2B5EF4-FFF2-40B4-BE49-F238E27FC236}">
                <a16:creationId xmlns:a16="http://schemas.microsoft.com/office/drawing/2014/main" id="{0D65DBBE-1989-428E-8276-747B8BAE31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108" y="2379711"/>
            <a:ext cx="2498879" cy="40011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Clr>
                <a:schemeClr val="accent2"/>
              </a:buClr>
              <a:buSzPct val="100000"/>
              <a:buFont typeface="Times" panose="02020603050405020304" pitchFamily="18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90488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 algn="ctr"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+mn-lt"/>
              </a:rPr>
              <a:t>LDP Perturbation</a:t>
            </a:r>
          </a:p>
        </p:txBody>
      </p:sp>
      <p:sp>
        <p:nvSpPr>
          <p:cNvPr id="44" name="Rectangle 11">
            <a:extLst>
              <a:ext uri="{FF2B5EF4-FFF2-40B4-BE49-F238E27FC236}">
                <a16:creationId xmlns:a16="http://schemas.microsoft.com/office/drawing/2014/main" id="{99EEB44E-EE84-4C73-ACAA-BF8A212532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6560" y="2379711"/>
            <a:ext cx="2498879" cy="40011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Clr>
                <a:schemeClr val="accent2"/>
              </a:buClr>
              <a:buSzPct val="100000"/>
              <a:buFont typeface="Times" panose="02020603050405020304" pitchFamily="18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90488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 algn="ctr" eaLnBrk="1" hangingPunct="1"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+mn-lt"/>
              </a:rPr>
              <a:t>Shuffle </a:t>
            </a:r>
            <a:endParaRPr lang="en-US" altLang="en-US" sz="2000" dirty="0">
              <a:latin typeface="+mn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CC841E0-A392-4B4F-A414-A8E14DF85969}"/>
              </a:ext>
            </a:extLst>
          </p:cNvPr>
          <p:cNvCxnSpPr>
            <a:cxnSpLocks/>
          </p:cNvCxnSpPr>
          <p:nvPr/>
        </p:nvCxnSpPr>
        <p:spPr>
          <a:xfrm>
            <a:off x="2419884" y="1802418"/>
            <a:ext cx="1701394" cy="0"/>
          </a:xfrm>
          <a:prstGeom prst="line">
            <a:avLst/>
          </a:prstGeom>
          <a:ln w="1270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F30FC78-8B42-432B-8D05-D39BCB5B38F7}"/>
              </a:ext>
            </a:extLst>
          </p:cNvPr>
          <p:cNvCxnSpPr>
            <a:cxnSpLocks/>
          </p:cNvCxnSpPr>
          <p:nvPr/>
        </p:nvCxnSpPr>
        <p:spPr>
          <a:xfrm>
            <a:off x="2419884" y="1802418"/>
            <a:ext cx="1862525" cy="0"/>
          </a:xfrm>
          <a:prstGeom prst="straightConnector1">
            <a:avLst/>
          </a:prstGeom>
          <a:ln w="53975" cap="flat" cmpd="sng">
            <a:solidFill>
              <a:schemeClr val="bg2">
                <a:lumMod val="50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Icon&#10;&#10;Description automatically generated">
            <a:extLst>
              <a:ext uri="{FF2B5EF4-FFF2-40B4-BE49-F238E27FC236}">
                <a16:creationId xmlns:a16="http://schemas.microsoft.com/office/drawing/2014/main" id="{589F8B18-9463-415B-9059-2036D4D8C0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679868" y="1823432"/>
            <a:ext cx="618180" cy="257575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EB60CAE-0F92-4C98-8016-F057EA5FFBFB}"/>
              </a:ext>
            </a:extLst>
          </p:cNvPr>
          <p:cNvCxnSpPr>
            <a:cxnSpLocks/>
          </p:cNvCxnSpPr>
          <p:nvPr/>
        </p:nvCxnSpPr>
        <p:spPr>
          <a:xfrm>
            <a:off x="7092369" y="1341738"/>
            <a:ext cx="1619797" cy="1951"/>
          </a:xfrm>
          <a:prstGeom prst="straightConnector1">
            <a:avLst/>
          </a:prstGeom>
          <a:ln w="53975" cap="flat" cmpd="sng">
            <a:solidFill>
              <a:schemeClr val="bg2">
                <a:lumMod val="50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11">
            <a:extLst>
              <a:ext uri="{FF2B5EF4-FFF2-40B4-BE49-F238E27FC236}">
                <a16:creationId xmlns:a16="http://schemas.microsoft.com/office/drawing/2014/main" id="{34DBC0ED-0A6A-463E-9C0C-06E4283B46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01708" y="525903"/>
            <a:ext cx="2498879" cy="101566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Clr>
                <a:schemeClr val="accent2"/>
              </a:buClr>
              <a:buSzPct val="100000"/>
              <a:buFont typeface="Times" panose="02020603050405020304" pitchFamily="18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90488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 algn="ctr"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+mn-lt"/>
              </a:rPr>
              <a:t>Layered Encryption</a:t>
            </a:r>
          </a:p>
          <a:p>
            <a:pPr lvl="1" algn="ctr"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+mn-lt"/>
              </a:rPr>
              <a:t>Prevent Server from Reading the Data</a:t>
            </a:r>
          </a:p>
        </p:txBody>
      </p:sp>
      <p:pic>
        <p:nvPicPr>
          <p:cNvPr id="28" name="Picture 2" descr="Apple announces that a Second Data Center is planned to open in Denmark in  the First Half of 2019 - Patently Apple">
            <a:extLst>
              <a:ext uri="{FF2B5EF4-FFF2-40B4-BE49-F238E27FC236}">
                <a16:creationId xmlns:a16="http://schemas.microsoft.com/office/drawing/2014/main" id="{2BA531D3-4B62-4013-9C5C-ABBBB80E2A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2370" y="794252"/>
            <a:ext cx="1938684" cy="92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11">
            <a:extLst>
              <a:ext uri="{FF2B5EF4-FFF2-40B4-BE49-F238E27FC236}">
                <a16:creationId xmlns:a16="http://schemas.microsoft.com/office/drawing/2014/main" id="{0F1D1A6C-D1CE-44AA-8631-5DFBA8FD92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2272" y="2379711"/>
            <a:ext cx="2498879" cy="40011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Clr>
                <a:schemeClr val="accent2"/>
              </a:buClr>
              <a:buSzPct val="100000"/>
              <a:buFont typeface="Times" panose="02020603050405020304" pitchFamily="18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90488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 algn="ctr" eaLnBrk="1" hangingPunct="1">
              <a:spcBef>
                <a:spcPct val="0"/>
              </a:spcBef>
              <a:buNone/>
            </a:pPr>
            <a:r>
              <a:rPr lang="en-US" altLang="en-US" sz="2000" dirty="0">
                <a:latin typeface="+mn-lt"/>
              </a:rPr>
              <a:t>LDP Estimation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8C9E969-B4FA-4996-A1A7-BA62BFAD14D5}"/>
              </a:ext>
            </a:extLst>
          </p:cNvPr>
          <p:cNvSpPr/>
          <p:nvPr/>
        </p:nvSpPr>
        <p:spPr>
          <a:xfrm>
            <a:off x="7981857" y="4329612"/>
            <a:ext cx="40197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Cheu</a:t>
            </a:r>
            <a:r>
              <a:rPr lang="en-US" dirty="0"/>
              <a:t> </a:t>
            </a:r>
            <a:r>
              <a:rPr lang="en-US" altLang="zh-CN" dirty="0"/>
              <a:t>et al.</a:t>
            </a:r>
            <a:r>
              <a:rPr lang="en-US" dirty="0"/>
              <a:t> “Distributed differential privacy via shuffling”, EUROCRYPT, 2019.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9383844-CE1F-4B10-93DB-A39FF61E3A74}"/>
              </a:ext>
            </a:extLst>
          </p:cNvPr>
          <p:cNvSpPr/>
          <p:nvPr/>
        </p:nvSpPr>
        <p:spPr>
          <a:xfrm>
            <a:off x="360411" y="5531388"/>
            <a:ext cx="34580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Balle</a:t>
            </a:r>
            <a:r>
              <a:rPr lang="en-US" dirty="0"/>
              <a:t> et al. “The privacy blanket of the shuffle model”, CRYPTO, 2019.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6AEC9B4-1320-48E0-88AE-A27FE566FA62}"/>
              </a:ext>
            </a:extLst>
          </p:cNvPr>
          <p:cNvSpPr/>
          <p:nvPr/>
        </p:nvSpPr>
        <p:spPr>
          <a:xfrm>
            <a:off x="3975122" y="4191836"/>
            <a:ext cx="401971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Erlingsson</a:t>
            </a:r>
            <a:r>
              <a:rPr lang="en-US" dirty="0"/>
              <a:t> </a:t>
            </a:r>
            <a:r>
              <a:rPr lang="en-US" altLang="zh-CN" dirty="0"/>
              <a:t>et al.</a:t>
            </a:r>
            <a:r>
              <a:rPr lang="en-US" dirty="0"/>
              <a:t> “Amplification by shuffling: From local to central differential privacy via anonymity”, SODA, 2019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2BFAFC8-A54B-4F23-A4B2-623463F2CC5A}"/>
              </a:ext>
            </a:extLst>
          </p:cNvPr>
          <p:cNvSpPr/>
          <p:nvPr/>
        </p:nvSpPr>
        <p:spPr>
          <a:xfrm>
            <a:off x="190434" y="4444002"/>
            <a:ext cx="362802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Bittau</a:t>
            </a:r>
            <a:r>
              <a:rPr lang="en-US" dirty="0"/>
              <a:t> et al. “</a:t>
            </a:r>
            <a:r>
              <a:rPr lang="en-US" dirty="0" err="1"/>
              <a:t>Prochlo</a:t>
            </a:r>
            <a:r>
              <a:rPr lang="en-US" dirty="0"/>
              <a:t>: Strong privacy for analytics in the crowd”, SOSP, 2017.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58C5B2B-6060-4CDF-8C47-4ADBEE0C7308}"/>
              </a:ext>
            </a:extLst>
          </p:cNvPr>
          <p:cNvSpPr/>
          <p:nvPr/>
        </p:nvSpPr>
        <p:spPr>
          <a:xfrm>
            <a:off x="7981857" y="5254391"/>
            <a:ext cx="401971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Feldman </a:t>
            </a:r>
            <a:r>
              <a:rPr lang="en-US" altLang="zh-CN" dirty="0"/>
              <a:t>et al.</a:t>
            </a:r>
            <a:r>
              <a:rPr lang="en-US" dirty="0"/>
              <a:t> “Hiding Among the Clones: A Simple and Nearly Optimal Analysis of Privacy Amplification by Shuffling”, Preprint, 2021.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C786507-8ADC-45EF-A845-B21300831512}"/>
              </a:ext>
            </a:extLst>
          </p:cNvPr>
          <p:cNvSpPr/>
          <p:nvPr/>
        </p:nvSpPr>
        <p:spPr>
          <a:xfrm>
            <a:off x="3962146" y="5531389"/>
            <a:ext cx="40197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Girgis </a:t>
            </a:r>
            <a:r>
              <a:rPr lang="en-US" altLang="zh-CN" dirty="0"/>
              <a:t>et al.</a:t>
            </a:r>
            <a:r>
              <a:rPr lang="en-US" dirty="0"/>
              <a:t> “On the </a:t>
            </a:r>
            <a:r>
              <a:rPr lang="en-US" dirty="0" err="1"/>
              <a:t>Renyi</a:t>
            </a:r>
            <a:r>
              <a:rPr lang="en-US" dirty="0"/>
              <a:t> Differential Privacy of the Shuffle Model”, </a:t>
            </a:r>
            <a:r>
              <a:rPr lang="en-US" altLang="zh-CN" dirty="0"/>
              <a:t>CCS</a:t>
            </a:r>
            <a:r>
              <a:rPr lang="en-US" dirty="0"/>
              <a:t>, 2021.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83DD621-6AB0-434F-A5CE-E41B101710F0}"/>
              </a:ext>
            </a:extLst>
          </p:cNvPr>
          <p:cNvSpPr/>
          <p:nvPr/>
        </p:nvSpPr>
        <p:spPr>
          <a:xfrm>
            <a:off x="2629656" y="3231412"/>
            <a:ext cx="6710641" cy="523220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zh-CN" sz="2800" b="1" dirty="0"/>
              <a:t>Security aspect is not carefully investigated.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676989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27" grpId="0" animBg="1"/>
      <p:bldP spid="30" grpId="0" animBg="1"/>
      <p:bldP spid="19" grpId="0"/>
      <p:bldP spid="20" grpId="0"/>
      <p:bldP spid="21" grpId="0"/>
      <p:bldP spid="23" grpId="0"/>
      <p:bldP spid="26" grpId="0"/>
      <p:bldP spid="29" grpId="0"/>
      <p:bldP spid="3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6" descr="Microsoft sinks data centre off Orkney - BBC News">
            <a:extLst>
              <a:ext uri="{FF2B5EF4-FFF2-40B4-BE49-F238E27FC236}">
                <a16:creationId xmlns:a16="http://schemas.microsoft.com/office/drawing/2014/main" id="{52CBA84F-DB95-4FAF-A1BB-CC5B69CF8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8090" y="220959"/>
            <a:ext cx="2605129" cy="1662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76D688B-9C2D-450E-91CD-5B0F51D6DB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095" y="812765"/>
            <a:ext cx="667523" cy="778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5B3FD96-0DEE-47BB-96CF-5FE7DC23B79F}"/>
              </a:ext>
            </a:extLst>
          </p:cNvPr>
          <p:cNvSpPr txBox="1"/>
          <p:nvPr/>
        </p:nvSpPr>
        <p:spPr>
          <a:xfrm>
            <a:off x="575456" y="3152080"/>
            <a:ext cx="47509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Ask shufflers to add dummy reports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035B4676-E539-4B91-8156-05770CDC6176}"/>
                  </a:ext>
                </a:extLst>
              </p:cNvPr>
              <p:cNvSpPr/>
              <p:nvPr/>
            </p:nvSpPr>
            <p:spPr>
              <a:xfrm>
                <a:off x="1299382" y="5834198"/>
                <a:ext cx="3535991" cy="461665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/>
                  <a:t>Enc(a)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400"/>
                      <m:t>⋅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Enc(b) = Enc(</a:t>
                </a:r>
                <a:r>
                  <a:rPr lang="en-US" sz="2400" dirty="0" err="1"/>
                  <a:t>a+b</a:t>
                </a:r>
                <a:r>
                  <a:rPr lang="en-US" sz="2400" dirty="0"/>
                  <a:t>)</a:t>
                </a:r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035B4676-E539-4B91-8156-05770CDC61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9382" y="5834198"/>
                <a:ext cx="3535991" cy="461665"/>
              </a:xfrm>
              <a:prstGeom prst="rect">
                <a:avLst/>
              </a:prstGeom>
              <a:blipFill>
                <a:blip r:embed="rId5"/>
                <a:stretch>
                  <a:fillRect l="-2069" t="-9211" r="-2069" b="-30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Rectangle 19">
            <a:extLst>
              <a:ext uri="{FF2B5EF4-FFF2-40B4-BE49-F238E27FC236}">
                <a16:creationId xmlns:a16="http://schemas.microsoft.com/office/drawing/2014/main" id="{F83F8943-1DAF-4E68-9FF1-40292C855567}"/>
              </a:ext>
            </a:extLst>
          </p:cNvPr>
          <p:cNvSpPr/>
          <p:nvPr/>
        </p:nvSpPr>
        <p:spPr>
          <a:xfrm>
            <a:off x="9115828" y="4541535"/>
            <a:ext cx="2873844" cy="4616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sec</a:t>
            </a:r>
            <a:r>
              <a:rPr lang="en-US" altLang="zh-CN" sz="2400" dirty="0"/>
              <a:t>ret</a:t>
            </a:r>
            <a:r>
              <a:rPr lang="en-US" sz="2400" dirty="0"/>
              <a:t> = </a:t>
            </a:r>
            <a:r>
              <a:rPr lang="en-US" sz="2400" dirty="0" err="1"/>
              <a:t>a+b</a:t>
            </a:r>
            <a:r>
              <a:rPr lang="en-US" sz="2400" dirty="0"/>
              <a:t> mod 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C7104F0-0712-4F67-9BA5-87F66D462D4D}"/>
              </a:ext>
            </a:extLst>
          </p:cNvPr>
          <p:cNvSpPr/>
          <p:nvPr/>
        </p:nvSpPr>
        <p:spPr>
          <a:xfrm>
            <a:off x="6583572" y="4172204"/>
            <a:ext cx="2147966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Each round, half shufflers know the order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08F149D-B9D9-4C63-8454-505FEF06C6F8}"/>
              </a:ext>
            </a:extLst>
          </p:cNvPr>
          <p:cNvSpPr txBox="1"/>
          <p:nvPr/>
        </p:nvSpPr>
        <p:spPr>
          <a:xfrm>
            <a:off x="1276666" y="5372533"/>
            <a:ext cx="35814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Homomorphic encryption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CB891AE-2C2D-4D2B-AE6B-1C8E93B04E41}"/>
              </a:ext>
            </a:extLst>
          </p:cNvPr>
          <p:cNvSpPr txBox="1"/>
          <p:nvPr/>
        </p:nvSpPr>
        <p:spPr>
          <a:xfrm>
            <a:off x="607418" y="2666180"/>
            <a:ext cx="47189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Introduce multiple shufflers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362AE57-F2FC-40CA-9FD3-42C077F20E46}"/>
              </a:ext>
            </a:extLst>
          </p:cNvPr>
          <p:cNvSpPr txBox="1"/>
          <p:nvPr/>
        </p:nvSpPr>
        <p:spPr>
          <a:xfrm>
            <a:off x="6373036" y="3613745"/>
            <a:ext cx="57644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Oblivious shuffle + additive secret-sharing 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385100D-1899-4BC1-BB76-5146CCFDB15C}"/>
              </a:ext>
            </a:extLst>
          </p:cNvPr>
          <p:cNvCxnSpPr>
            <a:cxnSpLocks/>
          </p:cNvCxnSpPr>
          <p:nvPr/>
        </p:nvCxnSpPr>
        <p:spPr>
          <a:xfrm>
            <a:off x="6180555" y="1993003"/>
            <a:ext cx="0" cy="4548474"/>
          </a:xfrm>
          <a:prstGeom prst="straightConnector1">
            <a:avLst/>
          </a:prstGeom>
          <a:ln w="31750">
            <a:solidFill>
              <a:schemeClr val="accent1">
                <a:alpha val="60000"/>
              </a:schemeClr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C7DDB42B-377F-41F8-AE9B-2B18F9D8CADA}"/>
              </a:ext>
            </a:extLst>
          </p:cNvPr>
          <p:cNvSpPr/>
          <p:nvPr/>
        </p:nvSpPr>
        <p:spPr>
          <a:xfrm>
            <a:off x="1790630" y="1485467"/>
            <a:ext cx="2302511" cy="1015075"/>
          </a:xfrm>
          <a:custGeom>
            <a:avLst/>
            <a:gdLst>
              <a:gd name="connsiteX0" fmla="*/ 0 w 2302511"/>
              <a:gd name="connsiteY0" fmla="*/ 169183 h 1015075"/>
              <a:gd name="connsiteX1" fmla="*/ 169183 w 2302511"/>
              <a:gd name="connsiteY1" fmla="*/ 0 h 1015075"/>
              <a:gd name="connsiteX2" fmla="*/ 699502 w 2302511"/>
              <a:gd name="connsiteY2" fmla="*/ 0 h 1015075"/>
              <a:gd name="connsiteX3" fmla="*/ 1210180 w 2302511"/>
              <a:gd name="connsiteY3" fmla="*/ 0 h 1015075"/>
              <a:gd name="connsiteX4" fmla="*/ 1642292 w 2302511"/>
              <a:gd name="connsiteY4" fmla="*/ 0 h 1015075"/>
              <a:gd name="connsiteX5" fmla="*/ 2133328 w 2302511"/>
              <a:gd name="connsiteY5" fmla="*/ 0 h 1015075"/>
              <a:gd name="connsiteX6" fmla="*/ 2302511 w 2302511"/>
              <a:gd name="connsiteY6" fmla="*/ 169183 h 1015075"/>
              <a:gd name="connsiteX7" fmla="*/ 2302511 w 2302511"/>
              <a:gd name="connsiteY7" fmla="*/ 487236 h 1015075"/>
              <a:gd name="connsiteX8" fmla="*/ 2302511 w 2302511"/>
              <a:gd name="connsiteY8" fmla="*/ 845892 h 1015075"/>
              <a:gd name="connsiteX9" fmla="*/ 2133328 w 2302511"/>
              <a:gd name="connsiteY9" fmla="*/ 1015075 h 1015075"/>
              <a:gd name="connsiteX10" fmla="*/ 1642292 w 2302511"/>
              <a:gd name="connsiteY10" fmla="*/ 1015075 h 1015075"/>
              <a:gd name="connsiteX11" fmla="*/ 1111973 w 2302511"/>
              <a:gd name="connsiteY11" fmla="*/ 1015075 h 1015075"/>
              <a:gd name="connsiteX12" fmla="*/ 640578 w 2302511"/>
              <a:gd name="connsiteY12" fmla="*/ 1015075 h 1015075"/>
              <a:gd name="connsiteX13" fmla="*/ 169183 w 2302511"/>
              <a:gd name="connsiteY13" fmla="*/ 1015075 h 1015075"/>
              <a:gd name="connsiteX14" fmla="*/ 0 w 2302511"/>
              <a:gd name="connsiteY14" fmla="*/ 845892 h 1015075"/>
              <a:gd name="connsiteX15" fmla="*/ 0 w 2302511"/>
              <a:gd name="connsiteY15" fmla="*/ 507538 h 1015075"/>
              <a:gd name="connsiteX16" fmla="*/ 0 w 2302511"/>
              <a:gd name="connsiteY16" fmla="*/ 169183 h 101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302511" h="1015075" extrusionOk="0">
                <a:moveTo>
                  <a:pt x="0" y="169183"/>
                </a:moveTo>
                <a:cubicBezTo>
                  <a:pt x="-6732" y="86499"/>
                  <a:pt x="54260" y="-7724"/>
                  <a:pt x="169183" y="0"/>
                </a:cubicBezTo>
                <a:cubicBezTo>
                  <a:pt x="431316" y="-43701"/>
                  <a:pt x="480025" y="276"/>
                  <a:pt x="699502" y="0"/>
                </a:cubicBezTo>
                <a:cubicBezTo>
                  <a:pt x="918979" y="-276"/>
                  <a:pt x="1079366" y="17082"/>
                  <a:pt x="1210180" y="0"/>
                </a:cubicBezTo>
                <a:cubicBezTo>
                  <a:pt x="1340994" y="-17082"/>
                  <a:pt x="1543775" y="41774"/>
                  <a:pt x="1642292" y="0"/>
                </a:cubicBezTo>
                <a:cubicBezTo>
                  <a:pt x="1740809" y="-41774"/>
                  <a:pt x="1950928" y="9818"/>
                  <a:pt x="2133328" y="0"/>
                </a:cubicBezTo>
                <a:cubicBezTo>
                  <a:pt x="2238067" y="-13438"/>
                  <a:pt x="2315389" y="76550"/>
                  <a:pt x="2302511" y="169183"/>
                </a:cubicBezTo>
                <a:cubicBezTo>
                  <a:pt x="2303482" y="320138"/>
                  <a:pt x="2296100" y="411080"/>
                  <a:pt x="2302511" y="487236"/>
                </a:cubicBezTo>
                <a:cubicBezTo>
                  <a:pt x="2308922" y="563392"/>
                  <a:pt x="2290071" y="759700"/>
                  <a:pt x="2302511" y="845892"/>
                </a:cubicBezTo>
                <a:cubicBezTo>
                  <a:pt x="2289819" y="920294"/>
                  <a:pt x="2239359" y="1024497"/>
                  <a:pt x="2133328" y="1015075"/>
                </a:cubicBezTo>
                <a:cubicBezTo>
                  <a:pt x="1988919" y="1068948"/>
                  <a:pt x="1807337" y="963249"/>
                  <a:pt x="1642292" y="1015075"/>
                </a:cubicBezTo>
                <a:cubicBezTo>
                  <a:pt x="1477247" y="1066901"/>
                  <a:pt x="1223471" y="972835"/>
                  <a:pt x="1111973" y="1015075"/>
                </a:cubicBezTo>
                <a:cubicBezTo>
                  <a:pt x="1000475" y="1057315"/>
                  <a:pt x="837698" y="959058"/>
                  <a:pt x="640578" y="1015075"/>
                </a:cubicBezTo>
                <a:cubicBezTo>
                  <a:pt x="443459" y="1071092"/>
                  <a:pt x="307291" y="1011340"/>
                  <a:pt x="169183" y="1015075"/>
                </a:cubicBezTo>
                <a:cubicBezTo>
                  <a:pt x="87435" y="1035438"/>
                  <a:pt x="-11834" y="947603"/>
                  <a:pt x="0" y="845892"/>
                </a:cubicBezTo>
                <a:cubicBezTo>
                  <a:pt x="-27750" y="742129"/>
                  <a:pt x="23520" y="604964"/>
                  <a:pt x="0" y="507538"/>
                </a:cubicBezTo>
                <a:cubicBezTo>
                  <a:pt x="-23520" y="410112"/>
                  <a:pt x="14169" y="304535"/>
                  <a:pt x="0" y="169183"/>
                </a:cubicBezTo>
                <a:close/>
              </a:path>
            </a:pathLst>
          </a:custGeom>
          <a:noFill/>
          <a:ln w="31750">
            <a:solidFill>
              <a:schemeClr val="accent2">
                <a:lumMod val="75000"/>
              </a:schemeClr>
            </a:solidFill>
            <a:extLst>
              <a:ext uri="{C807C97D-BFC1-408E-A445-0C87EB9F89A2}">
                <ask:lineSketchStyleProps xmlns="" xmlns:ask="http://schemas.microsoft.com/office/drawing/2018/sketchyshapes" sd="960151474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</a:rPr>
              <a:t>Collusion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10E6656F-66B2-47B1-B02C-A265AAF51043}"/>
              </a:ext>
            </a:extLst>
          </p:cNvPr>
          <p:cNvSpPr/>
          <p:nvPr/>
        </p:nvSpPr>
        <p:spPr>
          <a:xfrm>
            <a:off x="7964573" y="1485466"/>
            <a:ext cx="2302511" cy="1015075"/>
          </a:xfrm>
          <a:custGeom>
            <a:avLst/>
            <a:gdLst>
              <a:gd name="connsiteX0" fmla="*/ 0 w 2302511"/>
              <a:gd name="connsiteY0" fmla="*/ 169183 h 1015075"/>
              <a:gd name="connsiteX1" fmla="*/ 169183 w 2302511"/>
              <a:gd name="connsiteY1" fmla="*/ 0 h 1015075"/>
              <a:gd name="connsiteX2" fmla="*/ 699502 w 2302511"/>
              <a:gd name="connsiteY2" fmla="*/ 0 h 1015075"/>
              <a:gd name="connsiteX3" fmla="*/ 1210180 w 2302511"/>
              <a:gd name="connsiteY3" fmla="*/ 0 h 1015075"/>
              <a:gd name="connsiteX4" fmla="*/ 1642292 w 2302511"/>
              <a:gd name="connsiteY4" fmla="*/ 0 h 1015075"/>
              <a:gd name="connsiteX5" fmla="*/ 2133328 w 2302511"/>
              <a:gd name="connsiteY5" fmla="*/ 0 h 1015075"/>
              <a:gd name="connsiteX6" fmla="*/ 2302511 w 2302511"/>
              <a:gd name="connsiteY6" fmla="*/ 169183 h 1015075"/>
              <a:gd name="connsiteX7" fmla="*/ 2302511 w 2302511"/>
              <a:gd name="connsiteY7" fmla="*/ 487236 h 1015075"/>
              <a:gd name="connsiteX8" fmla="*/ 2302511 w 2302511"/>
              <a:gd name="connsiteY8" fmla="*/ 845892 h 1015075"/>
              <a:gd name="connsiteX9" fmla="*/ 2133328 w 2302511"/>
              <a:gd name="connsiteY9" fmla="*/ 1015075 h 1015075"/>
              <a:gd name="connsiteX10" fmla="*/ 1642292 w 2302511"/>
              <a:gd name="connsiteY10" fmla="*/ 1015075 h 1015075"/>
              <a:gd name="connsiteX11" fmla="*/ 1111973 w 2302511"/>
              <a:gd name="connsiteY11" fmla="*/ 1015075 h 1015075"/>
              <a:gd name="connsiteX12" fmla="*/ 640578 w 2302511"/>
              <a:gd name="connsiteY12" fmla="*/ 1015075 h 1015075"/>
              <a:gd name="connsiteX13" fmla="*/ 169183 w 2302511"/>
              <a:gd name="connsiteY13" fmla="*/ 1015075 h 1015075"/>
              <a:gd name="connsiteX14" fmla="*/ 0 w 2302511"/>
              <a:gd name="connsiteY14" fmla="*/ 845892 h 1015075"/>
              <a:gd name="connsiteX15" fmla="*/ 0 w 2302511"/>
              <a:gd name="connsiteY15" fmla="*/ 507538 h 1015075"/>
              <a:gd name="connsiteX16" fmla="*/ 0 w 2302511"/>
              <a:gd name="connsiteY16" fmla="*/ 169183 h 101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302511" h="1015075" extrusionOk="0">
                <a:moveTo>
                  <a:pt x="0" y="169183"/>
                </a:moveTo>
                <a:cubicBezTo>
                  <a:pt x="-6732" y="86499"/>
                  <a:pt x="54260" y="-7724"/>
                  <a:pt x="169183" y="0"/>
                </a:cubicBezTo>
                <a:cubicBezTo>
                  <a:pt x="431316" y="-43701"/>
                  <a:pt x="480025" y="276"/>
                  <a:pt x="699502" y="0"/>
                </a:cubicBezTo>
                <a:cubicBezTo>
                  <a:pt x="918979" y="-276"/>
                  <a:pt x="1079366" y="17082"/>
                  <a:pt x="1210180" y="0"/>
                </a:cubicBezTo>
                <a:cubicBezTo>
                  <a:pt x="1340994" y="-17082"/>
                  <a:pt x="1543775" y="41774"/>
                  <a:pt x="1642292" y="0"/>
                </a:cubicBezTo>
                <a:cubicBezTo>
                  <a:pt x="1740809" y="-41774"/>
                  <a:pt x="1950928" y="9818"/>
                  <a:pt x="2133328" y="0"/>
                </a:cubicBezTo>
                <a:cubicBezTo>
                  <a:pt x="2238067" y="-13438"/>
                  <a:pt x="2315389" y="76550"/>
                  <a:pt x="2302511" y="169183"/>
                </a:cubicBezTo>
                <a:cubicBezTo>
                  <a:pt x="2303482" y="320138"/>
                  <a:pt x="2296100" y="411080"/>
                  <a:pt x="2302511" y="487236"/>
                </a:cubicBezTo>
                <a:cubicBezTo>
                  <a:pt x="2308922" y="563392"/>
                  <a:pt x="2290071" y="759700"/>
                  <a:pt x="2302511" y="845892"/>
                </a:cubicBezTo>
                <a:cubicBezTo>
                  <a:pt x="2289819" y="920294"/>
                  <a:pt x="2239359" y="1024497"/>
                  <a:pt x="2133328" y="1015075"/>
                </a:cubicBezTo>
                <a:cubicBezTo>
                  <a:pt x="1988919" y="1068948"/>
                  <a:pt x="1807337" y="963249"/>
                  <a:pt x="1642292" y="1015075"/>
                </a:cubicBezTo>
                <a:cubicBezTo>
                  <a:pt x="1477247" y="1066901"/>
                  <a:pt x="1223471" y="972835"/>
                  <a:pt x="1111973" y="1015075"/>
                </a:cubicBezTo>
                <a:cubicBezTo>
                  <a:pt x="1000475" y="1057315"/>
                  <a:pt x="837698" y="959058"/>
                  <a:pt x="640578" y="1015075"/>
                </a:cubicBezTo>
                <a:cubicBezTo>
                  <a:pt x="443459" y="1071092"/>
                  <a:pt x="307291" y="1011340"/>
                  <a:pt x="169183" y="1015075"/>
                </a:cubicBezTo>
                <a:cubicBezTo>
                  <a:pt x="87435" y="1035438"/>
                  <a:pt x="-11834" y="947603"/>
                  <a:pt x="0" y="845892"/>
                </a:cubicBezTo>
                <a:cubicBezTo>
                  <a:pt x="-27750" y="742129"/>
                  <a:pt x="23520" y="604964"/>
                  <a:pt x="0" y="507538"/>
                </a:cubicBezTo>
                <a:cubicBezTo>
                  <a:pt x="-23520" y="410112"/>
                  <a:pt x="14169" y="304535"/>
                  <a:pt x="0" y="169183"/>
                </a:cubicBezTo>
                <a:close/>
              </a:path>
            </a:pathLst>
          </a:custGeom>
          <a:noFill/>
          <a:ln w="31750">
            <a:solidFill>
              <a:schemeClr val="accent2">
                <a:lumMod val="75000"/>
              </a:schemeClr>
            </a:solidFill>
            <a:extLst>
              <a:ext uri="{C807C97D-BFC1-408E-A445-0C87EB9F89A2}">
                <ask:lineSketchStyleProps xmlns="" xmlns:ask="http://schemas.microsoft.com/office/drawing/2018/sketchyshapes" sd="960151474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</a:rPr>
              <a:t>Manipulation</a:t>
            </a:r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422B606-08CC-478C-BB53-D84121E48B03}"/>
              </a:ext>
            </a:extLst>
          </p:cNvPr>
          <p:cNvCxnSpPr>
            <a:cxnSpLocks/>
          </p:cNvCxnSpPr>
          <p:nvPr/>
        </p:nvCxnSpPr>
        <p:spPr>
          <a:xfrm>
            <a:off x="5326373" y="3152080"/>
            <a:ext cx="1504465" cy="461665"/>
          </a:xfrm>
          <a:prstGeom prst="straightConnector1">
            <a:avLst/>
          </a:prstGeom>
          <a:ln w="4762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33A1D26-1AEC-4DAD-8BF3-3D257F9C6C1C}"/>
              </a:ext>
            </a:extLst>
          </p:cNvPr>
          <p:cNvCxnSpPr>
            <a:cxnSpLocks/>
          </p:cNvCxnSpPr>
          <p:nvPr/>
        </p:nvCxnSpPr>
        <p:spPr>
          <a:xfrm flipH="1">
            <a:off x="5361161" y="4128349"/>
            <a:ext cx="1389627" cy="644018"/>
          </a:xfrm>
          <a:prstGeom prst="straightConnector1">
            <a:avLst/>
          </a:prstGeom>
          <a:ln w="4762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" descr="Iphone Icon Png #393871 - Free Icons Library">
            <a:extLst>
              <a:ext uri="{FF2B5EF4-FFF2-40B4-BE49-F238E27FC236}">
                <a16:creationId xmlns:a16="http://schemas.microsoft.com/office/drawing/2014/main" id="{5B8F9157-F6F4-4E9C-87EB-C04EF082B8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1119" y="523529"/>
            <a:ext cx="812515" cy="81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2" descr="Apple announces that a Second Data Center is planned to open in Denmark in  the First Half of 2019 - Patently Apple">
            <a:extLst>
              <a:ext uri="{FF2B5EF4-FFF2-40B4-BE49-F238E27FC236}">
                <a16:creationId xmlns:a16="http://schemas.microsoft.com/office/drawing/2014/main" id="{E2CA65E6-40DB-4540-988C-7F493B34CB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5900" y="468427"/>
            <a:ext cx="1938684" cy="92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780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  <p:bldP spid="20" grpId="0" animBg="1"/>
      <p:bldP spid="22" grpId="0" animBg="1"/>
      <p:bldP spid="24" grpId="0"/>
      <p:bldP spid="26" grpId="0"/>
      <p:bldP spid="28" grpId="0"/>
      <p:bldP spid="32" grpId="0" animBg="1"/>
      <p:bldP spid="3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B4653-F068-4406-B255-42A1F0FDA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Enhancing Security </a:t>
            </a:r>
          </a:p>
        </p:txBody>
      </p:sp>
      <p:pic>
        <p:nvPicPr>
          <p:cNvPr id="45" name="Picture 2" descr="Apple announces that a Second Data Center is planned to open in Denmark in  the First Half of 2019 - Patently Apple">
            <a:extLst>
              <a:ext uri="{FF2B5EF4-FFF2-40B4-BE49-F238E27FC236}">
                <a16:creationId xmlns:a16="http://schemas.microsoft.com/office/drawing/2014/main" id="{3EA80F48-ABCC-431E-8D0A-4BA5E837E6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1640" y="370577"/>
            <a:ext cx="1938685" cy="92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4" descr="Iphone Icon Png #393871 - Free Icons Library">
            <a:extLst>
              <a:ext uri="{FF2B5EF4-FFF2-40B4-BE49-F238E27FC236}">
                <a16:creationId xmlns:a16="http://schemas.microsoft.com/office/drawing/2014/main" id="{1AC599B4-708D-4BE2-9EDD-B93B023644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4933" y="1758341"/>
            <a:ext cx="812515" cy="81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" descr="Iphone Icon Png #393871 - Free Icons Library">
            <a:extLst>
              <a:ext uri="{FF2B5EF4-FFF2-40B4-BE49-F238E27FC236}">
                <a16:creationId xmlns:a16="http://schemas.microsoft.com/office/drawing/2014/main" id="{A08B7989-5E20-4018-8168-011C97350F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2991" y="1758340"/>
            <a:ext cx="812515" cy="81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4" descr="Iphone Icon Png #393871 - Free Icons Library">
            <a:extLst>
              <a:ext uri="{FF2B5EF4-FFF2-40B4-BE49-F238E27FC236}">
                <a16:creationId xmlns:a16="http://schemas.microsoft.com/office/drawing/2014/main" id="{CF4CCC58-C4FD-47E9-B54E-13EB9EE798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1049" y="1758340"/>
            <a:ext cx="812515" cy="81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FF05DE3C-4AE5-4E18-9DEF-29604010F8F4}"/>
              </a:ext>
            </a:extLst>
          </p:cNvPr>
          <p:cNvSpPr/>
          <p:nvPr/>
        </p:nvSpPr>
        <p:spPr>
          <a:xfrm>
            <a:off x="9416192" y="1698414"/>
            <a:ext cx="45878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…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7F8FA0E-EE7F-400A-A603-DFE58B587812}"/>
              </a:ext>
            </a:extLst>
          </p:cNvPr>
          <p:cNvCxnSpPr>
            <a:cxnSpLocks/>
          </p:cNvCxnSpPr>
          <p:nvPr/>
        </p:nvCxnSpPr>
        <p:spPr>
          <a:xfrm>
            <a:off x="7343071" y="1555380"/>
            <a:ext cx="3246482" cy="0"/>
          </a:xfrm>
          <a:prstGeom prst="straightConnector1">
            <a:avLst/>
          </a:prstGeom>
          <a:ln w="31750">
            <a:solidFill>
              <a:schemeClr val="accent1">
                <a:alpha val="60000"/>
              </a:schemeClr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D678794C-9AE7-406B-AD0F-8F77377AEFE1}"/>
              </a:ext>
            </a:extLst>
          </p:cNvPr>
          <p:cNvSpPr/>
          <p:nvPr/>
        </p:nvSpPr>
        <p:spPr>
          <a:xfrm>
            <a:off x="9296182" y="1193487"/>
            <a:ext cx="128080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/>
              <a:t>Privacy </a:t>
            </a:r>
          </a:p>
          <a:p>
            <a:pPr algn="ctr"/>
            <a:r>
              <a:rPr lang="en-US" sz="2000" dirty="0"/>
              <a:t>Protection</a:t>
            </a:r>
          </a:p>
        </p:txBody>
      </p:sp>
      <p:pic>
        <p:nvPicPr>
          <p:cNvPr id="53" name="Picture 6" descr="Microsoft sinks data centre off Orkney - BBC News">
            <a:extLst>
              <a:ext uri="{FF2B5EF4-FFF2-40B4-BE49-F238E27FC236}">
                <a16:creationId xmlns:a16="http://schemas.microsoft.com/office/drawing/2014/main" id="{D44312C2-23D5-4E12-BDDE-63AE240B6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1048" y="361970"/>
            <a:ext cx="1469677" cy="938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A88CB1EA-1B7E-4BC4-B3EA-3C1150F0751D}"/>
              </a:ext>
            </a:extLst>
          </p:cNvPr>
          <p:cNvCxnSpPr>
            <a:cxnSpLocks/>
            <a:stCxn id="53" idx="3"/>
            <a:endCxn id="45" idx="1"/>
          </p:cNvCxnSpPr>
          <p:nvPr/>
        </p:nvCxnSpPr>
        <p:spPr>
          <a:xfrm flipV="1">
            <a:off x="9110725" y="831015"/>
            <a:ext cx="370915" cy="1"/>
          </a:xfrm>
          <a:prstGeom prst="straightConnector1">
            <a:avLst/>
          </a:prstGeom>
          <a:ln w="4762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122E2FC8-84E8-4632-9081-51BCD4A1B74E}"/>
              </a:ext>
            </a:extLst>
          </p:cNvPr>
          <p:cNvCxnSpPr>
            <a:cxnSpLocks/>
          </p:cNvCxnSpPr>
          <p:nvPr/>
        </p:nvCxnSpPr>
        <p:spPr>
          <a:xfrm>
            <a:off x="9271091" y="269433"/>
            <a:ext cx="13345" cy="1544168"/>
          </a:xfrm>
          <a:prstGeom prst="straightConnector1">
            <a:avLst/>
          </a:prstGeom>
          <a:ln w="31750">
            <a:solidFill>
              <a:schemeClr val="accent1">
                <a:alpha val="60000"/>
              </a:schemeClr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744FE0E-913E-42B3-ADD3-B50D487C81EA}"/>
              </a:ext>
            </a:extLst>
          </p:cNvPr>
          <p:cNvCxnSpPr>
            <a:cxnSpLocks/>
          </p:cNvCxnSpPr>
          <p:nvPr/>
        </p:nvCxnSpPr>
        <p:spPr>
          <a:xfrm flipV="1">
            <a:off x="9081733" y="1436240"/>
            <a:ext cx="0" cy="322100"/>
          </a:xfrm>
          <a:prstGeom prst="line">
            <a:avLst/>
          </a:prstGeom>
          <a:ln w="635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0FC04F4A-CF0C-483B-8667-2184CD042E4A}"/>
              </a:ext>
            </a:extLst>
          </p:cNvPr>
          <p:cNvCxnSpPr>
            <a:cxnSpLocks/>
          </p:cNvCxnSpPr>
          <p:nvPr/>
        </p:nvCxnSpPr>
        <p:spPr>
          <a:xfrm flipV="1">
            <a:off x="9081733" y="1357314"/>
            <a:ext cx="0" cy="401026"/>
          </a:xfrm>
          <a:prstGeom prst="straightConnector1">
            <a:avLst/>
          </a:prstGeom>
          <a:ln w="28575" cap="flat" cmpd="sng">
            <a:solidFill>
              <a:schemeClr val="bg2">
                <a:lumMod val="50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31DD115E-D07F-4F51-8F32-FDA2DEA03461}"/>
              </a:ext>
            </a:extLst>
          </p:cNvPr>
          <p:cNvCxnSpPr>
            <a:cxnSpLocks/>
          </p:cNvCxnSpPr>
          <p:nvPr/>
        </p:nvCxnSpPr>
        <p:spPr>
          <a:xfrm flipV="1">
            <a:off x="8384892" y="1436240"/>
            <a:ext cx="0" cy="322100"/>
          </a:xfrm>
          <a:prstGeom prst="line">
            <a:avLst/>
          </a:prstGeom>
          <a:ln w="635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340CE9EF-D0E0-42A2-A745-2EAF45D0768A}"/>
              </a:ext>
            </a:extLst>
          </p:cNvPr>
          <p:cNvCxnSpPr>
            <a:cxnSpLocks/>
          </p:cNvCxnSpPr>
          <p:nvPr/>
        </p:nvCxnSpPr>
        <p:spPr>
          <a:xfrm flipV="1">
            <a:off x="8384892" y="1357314"/>
            <a:ext cx="0" cy="401026"/>
          </a:xfrm>
          <a:prstGeom prst="straightConnector1">
            <a:avLst/>
          </a:prstGeom>
          <a:ln w="28575" cap="flat" cmpd="sng">
            <a:solidFill>
              <a:schemeClr val="bg2">
                <a:lumMod val="50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1B655034-9E1B-479A-A381-A66606EDE5BD}"/>
              </a:ext>
            </a:extLst>
          </p:cNvPr>
          <p:cNvCxnSpPr>
            <a:cxnSpLocks/>
          </p:cNvCxnSpPr>
          <p:nvPr/>
        </p:nvCxnSpPr>
        <p:spPr>
          <a:xfrm flipV="1">
            <a:off x="7689505" y="1433793"/>
            <a:ext cx="0" cy="322100"/>
          </a:xfrm>
          <a:prstGeom prst="line">
            <a:avLst/>
          </a:prstGeom>
          <a:ln w="635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F0A0CCBC-41CB-41A5-94CB-6CF6525AB03D}"/>
              </a:ext>
            </a:extLst>
          </p:cNvPr>
          <p:cNvCxnSpPr>
            <a:cxnSpLocks/>
          </p:cNvCxnSpPr>
          <p:nvPr/>
        </p:nvCxnSpPr>
        <p:spPr>
          <a:xfrm flipV="1">
            <a:off x="7689505" y="1354867"/>
            <a:ext cx="0" cy="401026"/>
          </a:xfrm>
          <a:prstGeom prst="straightConnector1">
            <a:avLst/>
          </a:prstGeom>
          <a:ln w="28575" cap="flat" cmpd="sng">
            <a:solidFill>
              <a:schemeClr val="bg2">
                <a:lumMod val="50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2" name="表格 18">
            <a:extLst>
              <a:ext uri="{FF2B5EF4-FFF2-40B4-BE49-F238E27FC236}">
                <a16:creationId xmlns:a16="http://schemas.microsoft.com/office/drawing/2014/main" id="{66853D0E-5D28-457E-B3BA-9FD3A0CBA3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137580"/>
              </p:ext>
            </p:extLst>
          </p:nvPr>
        </p:nvGraphicFramePr>
        <p:xfrm>
          <a:off x="4956277" y="4776831"/>
          <a:ext cx="1389666" cy="1284736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3896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56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i="0" kern="1200" dirty="0">
                          <a:latin typeface="+mn-lt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CN" sz="1600" b="0" i="0" kern="1200" baseline="-25000" dirty="0">
                          <a:latin typeface="+mn-lt"/>
                          <a:cs typeface="Times New Roman" panose="02020603050405020304" pitchFamily="18" charset="0"/>
                        </a:rPr>
                        <a:t>2</a:t>
                      </a:r>
                      <a:endParaRPr lang="zh-CN" altLang="en-US" sz="1600" b="0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2</a:t>
                      </a:r>
                      <a:endParaRPr lang="zh-CN" altLang="en-US" sz="1600" b="0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dirty="0">
                          <a:solidFill>
                            <a:srgbClr val="00B0F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CN" sz="1600" b="0" i="0" baseline="-25000" dirty="0">
                          <a:solidFill>
                            <a:srgbClr val="00B0F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dirty="0">
                          <a:solidFill>
                            <a:srgbClr val="00B0F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d</a:t>
                      </a:r>
                      <a:r>
                        <a:rPr lang="en-US" altLang="zh-CN" sz="1600" b="0" i="0" baseline="-25000" dirty="0">
                          <a:solidFill>
                            <a:srgbClr val="00B0F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3" name="表格 20">
            <a:extLst>
              <a:ext uri="{FF2B5EF4-FFF2-40B4-BE49-F238E27FC236}">
                <a16:creationId xmlns:a16="http://schemas.microsoft.com/office/drawing/2014/main" id="{42D1E14E-8D9A-4A02-ADF7-C3EC9244AD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2310052"/>
              </p:ext>
            </p:extLst>
          </p:nvPr>
        </p:nvGraphicFramePr>
        <p:xfrm>
          <a:off x="6885348" y="4776831"/>
          <a:ext cx="1389666" cy="1284736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3896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56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Enc(a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altLang="zh-CN" sz="1600" b="0" i="0" u="none" dirty="0">
                          <a:latin typeface="+mn-lt"/>
                          <a:cs typeface="Times New Roman" panose="02020603050405020304" pitchFamily="18" charset="0"/>
                        </a:rPr>
                        <a:t>) </a:t>
                      </a:r>
                      <a:endParaRPr lang="zh-CN" altLang="en-US" sz="1600" b="0" i="0" u="none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Enc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(b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)</a:t>
                      </a:r>
                      <a:endParaRPr lang="zh-CN" altLang="en-US" sz="1600" b="0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dirty="0">
                          <a:solidFill>
                            <a:srgbClr val="00B0F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Enc(c</a:t>
                      </a:r>
                      <a:r>
                        <a:rPr lang="en-US" altLang="zh-CN" sz="1600" b="0" i="0" baseline="-25000" dirty="0">
                          <a:solidFill>
                            <a:srgbClr val="00B0F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altLang="zh-CN" sz="1600" b="0" i="0" dirty="0">
                          <a:solidFill>
                            <a:srgbClr val="00B0F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)</a:t>
                      </a:r>
                      <a:endParaRPr lang="en-US" altLang="zh-CN" sz="1600" b="0" i="0" baseline="-25000" dirty="0">
                        <a:solidFill>
                          <a:srgbClr val="00B0F0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dirty="0">
                          <a:solidFill>
                            <a:srgbClr val="00B0F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Enc(d</a:t>
                      </a:r>
                      <a:r>
                        <a:rPr lang="en-US" altLang="zh-CN" sz="1600" b="0" i="0" baseline="-25000" dirty="0">
                          <a:solidFill>
                            <a:srgbClr val="00B0F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altLang="zh-CN" sz="1600" b="0" i="0" dirty="0">
                          <a:solidFill>
                            <a:srgbClr val="00B0F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)</a:t>
                      </a:r>
                      <a:endParaRPr lang="en-US" altLang="zh-CN" sz="1600" b="0" i="0" baseline="-25000" dirty="0">
                        <a:solidFill>
                          <a:srgbClr val="00B0F0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4" name="表格 21">
            <a:extLst>
              <a:ext uri="{FF2B5EF4-FFF2-40B4-BE49-F238E27FC236}">
                <a16:creationId xmlns:a16="http://schemas.microsoft.com/office/drawing/2014/main" id="{844D9553-073C-4847-BDD1-672AA27B7C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4904044"/>
              </p:ext>
            </p:extLst>
          </p:nvPr>
        </p:nvGraphicFramePr>
        <p:xfrm>
          <a:off x="5979460" y="3316020"/>
          <a:ext cx="1389666" cy="1284736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3896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56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i="0" kern="1200" dirty="0">
                          <a:latin typeface="+mn-lt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CN" sz="1600" b="0" i="0" kern="1200" baseline="-25000" dirty="0">
                          <a:latin typeface="+mn-lt"/>
                          <a:cs typeface="Times New Roman" panose="02020603050405020304" pitchFamily="18" charset="0"/>
                        </a:rPr>
                        <a:t>1</a:t>
                      </a:r>
                      <a:endParaRPr lang="zh-CN" altLang="en-US" sz="1600" b="0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i="0" baseline="0" dirty="0">
                          <a:latin typeface="+mn-lt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1</a:t>
                      </a:r>
                      <a:endParaRPr lang="zh-CN" altLang="en-US" sz="1600" b="0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baseline="0" dirty="0">
                          <a:solidFill>
                            <a:srgbClr val="00B0F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CN" sz="1600" b="0" i="0" baseline="-25000" dirty="0">
                          <a:solidFill>
                            <a:srgbClr val="00B0F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baseline="0" dirty="0">
                          <a:solidFill>
                            <a:srgbClr val="00B0F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d</a:t>
                      </a:r>
                      <a:r>
                        <a:rPr lang="en-US" altLang="zh-CN" sz="1600" b="0" i="0" baseline="-25000" dirty="0">
                          <a:solidFill>
                            <a:srgbClr val="00B0F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65" name="Picture 4" descr="Iphone Icon Png #393871 - Free Icons Library">
            <a:extLst>
              <a:ext uri="{FF2B5EF4-FFF2-40B4-BE49-F238E27FC236}">
                <a16:creationId xmlns:a16="http://schemas.microsoft.com/office/drawing/2014/main" id="{8A736A8F-D6C8-4201-97D7-9B4C3FABB6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568" y="2591225"/>
            <a:ext cx="812515" cy="81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4" descr="Iphone Icon Png #393871 - Free Icons Library">
            <a:extLst>
              <a:ext uri="{FF2B5EF4-FFF2-40B4-BE49-F238E27FC236}">
                <a16:creationId xmlns:a16="http://schemas.microsoft.com/office/drawing/2014/main" id="{66F8DAC0-9C5A-4752-9F70-98D9BF3B2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567" y="3697161"/>
            <a:ext cx="812515" cy="81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utomatic Card Shuffler - YouTube">
            <a:extLst>
              <a:ext uri="{FF2B5EF4-FFF2-40B4-BE49-F238E27FC236}">
                <a16:creationId xmlns:a16="http://schemas.microsoft.com/office/drawing/2014/main" id="{7715C2B6-6FDD-468A-8003-4EEC88318F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5669" y="2769809"/>
            <a:ext cx="895522" cy="503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F0098A32-0499-4DC4-8B7D-C2D684943BDF}"/>
              </a:ext>
            </a:extLst>
          </p:cNvPr>
          <p:cNvSpPr txBox="1"/>
          <p:nvPr/>
        </p:nvSpPr>
        <p:spPr>
          <a:xfrm>
            <a:off x="1862277" y="2757409"/>
            <a:ext cx="3143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= </a:t>
            </a:r>
            <a:r>
              <a:rPr lang="en-US" altLang="zh-CN" dirty="0">
                <a:cs typeface="Times New Roman" panose="02020603050405020304" pitchFamily="18" charset="0"/>
              </a:rPr>
              <a:t>a</a:t>
            </a:r>
            <a:r>
              <a:rPr lang="en-US" altLang="zh-CN" baseline="-25000" dirty="0">
                <a:cs typeface="Times New Roman" panose="02020603050405020304" pitchFamily="18" charset="0"/>
              </a:rPr>
              <a:t>1 </a:t>
            </a:r>
            <a:r>
              <a:rPr lang="en-US" dirty="0"/>
              <a:t>+ </a:t>
            </a:r>
            <a:r>
              <a:rPr lang="en-US" altLang="zh-CN" dirty="0">
                <a:cs typeface="Times New Roman" panose="02020603050405020304" pitchFamily="18" charset="0"/>
              </a:rPr>
              <a:t>a</a:t>
            </a:r>
            <a:r>
              <a:rPr lang="en-US" altLang="zh-CN" baseline="-25000" dirty="0">
                <a:cs typeface="Times New Roman" panose="02020603050405020304" pitchFamily="18" charset="0"/>
              </a:rPr>
              <a:t>2 </a:t>
            </a:r>
            <a:r>
              <a:rPr lang="en-US" dirty="0"/>
              <a:t>+ </a:t>
            </a:r>
            <a:r>
              <a:rPr lang="en-US" altLang="zh-CN" dirty="0">
                <a:cs typeface="Times New Roman" panose="02020603050405020304" pitchFamily="18" charset="0"/>
              </a:rPr>
              <a:t>a</a:t>
            </a:r>
            <a:r>
              <a:rPr lang="en-US" altLang="zh-CN" baseline="-25000" dirty="0">
                <a:cs typeface="Times New Roman" panose="02020603050405020304" pitchFamily="18" charset="0"/>
              </a:rPr>
              <a:t>3 </a:t>
            </a:r>
            <a:r>
              <a:rPr lang="en-US" dirty="0"/>
              <a:t>mod N</a:t>
            </a:r>
            <a:endParaRPr lang="zh-CN" altLang="en-US" dirty="0">
              <a:cs typeface="Times New Roman" panose="02020603050405020304" pitchFamily="18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6A8410B-7D60-41F1-805D-C111B0568197}"/>
              </a:ext>
            </a:extLst>
          </p:cNvPr>
          <p:cNvSpPr txBox="1"/>
          <p:nvPr/>
        </p:nvSpPr>
        <p:spPr>
          <a:xfrm>
            <a:off x="1871082" y="3863345"/>
            <a:ext cx="3285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 = </a:t>
            </a:r>
            <a:r>
              <a:rPr lang="en-US" altLang="zh-CN" dirty="0">
                <a:cs typeface="Times New Roman" panose="02020603050405020304" pitchFamily="18" charset="0"/>
              </a:rPr>
              <a:t>b</a:t>
            </a:r>
            <a:r>
              <a:rPr lang="en-US" altLang="zh-CN" baseline="-25000" dirty="0">
                <a:cs typeface="Times New Roman" panose="02020603050405020304" pitchFamily="18" charset="0"/>
              </a:rPr>
              <a:t>1 </a:t>
            </a:r>
            <a:r>
              <a:rPr lang="en-US" dirty="0"/>
              <a:t>+ </a:t>
            </a:r>
            <a:r>
              <a:rPr lang="en-US" altLang="zh-CN" dirty="0">
                <a:cs typeface="Times New Roman" panose="02020603050405020304" pitchFamily="18" charset="0"/>
              </a:rPr>
              <a:t>b</a:t>
            </a:r>
            <a:r>
              <a:rPr lang="en-US" altLang="zh-CN" baseline="-25000" dirty="0">
                <a:cs typeface="Times New Roman" panose="02020603050405020304" pitchFamily="18" charset="0"/>
              </a:rPr>
              <a:t>2 </a:t>
            </a:r>
            <a:r>
              <a:rPr lang="en-US" dirty="0"/>
              <a:t>+ </a:t>
            </a:r>
            <a:r>
              <a:rPr lang="en-US" altLang="zh-CN" dirty="0">
                <a:cs typeface="Times New Roman" panose="02020603050405020304" pitchFamily="18" charset="0"/>
              </a:rPr>
              <a:t>b</a:t>
            </a:r>
            <a:r>
              <a:rPr lang="en-US" altLang="zh-CN" baseline="-25000" dirty="0">
                <a:cs typeface="Times New Roman" panose="02020603050405020304" pitchFamily="18" charset="0"/>
              </a:rPr>
              <a:t>3 </a:t>
            </a:r>
            <a:r>
              <a:rPr lang="en-US" dirty="0"/>
              <a:t>mod N</a:t>
            </a:r>
            <a:endParaRPr lang="zh-CN" altLang="en-US" dirty="0">
              <a:cs typeface="Times New Roman" panose="02020603050405020304" pitchFamily="18" charset="0"/>
            </a:endParaRPr>
          </a:p>
        </p:txBody>
      </p:sp>
      <p:graphicFrame>
        <p:nvGraphicFramePr>
          <p:cNvPr id="70" name="表格 17">
            <a:extLst>
              <a:ext uri="{FF2B5EF4-FFF2-40B4-BE49-F238E27FC236}">
                <a16:creationId xmlns:a16="http://schemas.microsoft.com/office/drawing/2014/main" id="{D899464B-A1A8-402D-ACF9-16A974EB56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3244956"/>
              </p:ext>
            </p:extLst>
          </p:nvPr>
        </p:nvGraphicFramePr>
        <p:xfrm>
          <a:off x="4956277" y="4780794"/>
          <a:ext cx="1389666" cy="1284736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3896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56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Enc(</a:t>
                      </a:r>
                      <a:r>
                        <a:rPr lang="en-US" altLang="zh-CN" sz="1600" b="0" i="0" kern="1200" dirty="0">
                          <a:latin typeface="+mn-lt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CN" sz="1600" b="0" i="0" kern="1200" baseline="-25000" dirty="0">
                          <a:latin typeface="+mn-lt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+a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3 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CN" sz="1600" b="0" i="0" baseline="-25000" dirty="0" err="1"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) </a:t>
                      </a:r>
                      <a:endParaRPr lang="zh-CN" altLang="en-US" sz="1600" b="0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Enc(b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+b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3 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sz="1600" b="0" i="0" baseline="-25000" dirty="0" err="1"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)</a:t>
                      </a:r>
                      <a:endParaRPr lang="zh-CN" altLang="en-US" sz="1600" b="0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Enc(c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+c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3 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CN" sz="1600" b="0" i="0" baseline="-25000" dirty="0" err="1"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)</a:t>
                      </a:r>
                      <a:endParaRPr lang="en-US" altLang="zh-CN" sz="1600" b="0" i="0" baseline="-2500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Enc(d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+d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3 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d</a:t>
                      </a:r>
                      <a:r>
                        <a:rPr lang="en-US" altLang="zh-CN" sz="1600" b="0" i="0" baseline="-25000" dirty="0" err="1"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)</a:t>
                      </a:r>
                      <a:endParaRPr lang="en-US" altLang="zh-CN" sz="1600" b="0" i="0" baseline="-2500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1" name="表格 22">
            <a:extLst>
              <a:ext uri="{FF2B5EF4-FFF2-40B4-BE49-F238E27FC236}">
                <a16:creationId xmlns:a16="http://schemas.microsoft.com/office/drawing/2014/main" id="{BBB270B4-B4AC-4390-ADB7-07F1D43C7B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5947039"/>
              </p:ext>
            </p:extLst>
          </p:nvPr>
        </p:nvGraphicFramePr>
        <p:xfrm>
          <a:off x="5979459" y="3325911"/>
          <a:ext cx="1389666" cy="1284736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3896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66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1 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+ </a:t>
                      </a:r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CN" sz="1600" b="0" i="0" baseline="-25000" dirty="0" err="1"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endParaRPr lang="zh-CN" altLang="en-US" sz="1600" b="0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+ </a:t>
                      </a:r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sz="1600" b="0" i="0" baseline="-25000" dirty="0" err="1"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endParaRPr lang="zh-CN" altLang="en-US" sz="1600" b="0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+ </a:t>
                      </a:r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CN" sz="1600" b="0" i="0" baseline="-25000" dirty="0" err="1"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endParaRPr lang="en-US" altLang="zh-CN" sz="1600" b="0" i="0" baseline="-2500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d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+ </a:t>
                      </a:r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d</a:t>
                      </a:r>
                      <a:r>
                        <a:rPr lang="en-US" altLang="zh-CN" sz="1600" b="0" i="0" baseline="-25000" dirty="0" err="1"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endParaRPr lang="en-US" altLang="zh-CN" sz="1600" b="0" i="0" baseline="-2500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2" name="表格 23">
            <a:extLst>
              <a:ext uri="{FF2B5EF4-FFF2-40B4-BE49-F238E27FC236}">
                <a16:creationId xmlns:a16="http://schemas.microsoft.com/office/drawing/2014/main" id="{28E660A6-4006-4AE4-B4A3-6091F85BC0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7231763"/>
              </p:ext>
            </p:extLst>
          </p:nvPr>
        </p:nvGraphicFramePr>
        <p:xfrm>
          <a:off x="6885347" y="4774953"/>
          <a:ext cx="1389666" cy="127722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3896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3085">
                <a:tc>
                  <a:txBody>
                    <a:bodyPr/>
                    <a:lstStyle/>
                    <a:p>
                      <a:pPr algn="ctr"/>
                      <a:endParaRPr lang="zh-CN" altLang="en-US" sz="1600" b="0" dirty="0"/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085">
                <a:tc>
                  <a:txBody>
                    <a:bodyPr/>
                    <a:lstStyle/>
                    <a:p>
                      <a:pPr algn="ctr"/>
                      <a:endParaRPr lang="zh-CN" altLang="en-US" sz="1600" b="0" dirty="0"/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5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altLang="zh-CN" sz="1600" b="0" baseline="-25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55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altLang="zh-CN" sz="1600" b="0" baseline="-25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73" name="直接箭头连接符 52">
            <a:extLst>
              <a:ext uri="{FF2B5EF4-FFF2-40B4-BE49-F238E27FC236}">
                <a16:creationId xmlns:a16="http://schemas.microsoft.com/office/drawing/2014/main" id="{BBA30CB6-3385-4476-88A1-CE447C2EE911}"/>
              </a:ext>
            </a:extLst>
          </p:cNvPr>
          <p:cNvCxnSpPr>
            <a:cxnSpLocks/>
            <a:stCxn id="72" idx="0"/>
            <a:endCxn id="71" idx="2"/>
          </p:cNvCxnSpPr>
          <p:nvPr/>
        </p:nvCxnSpPr>
        <p:spPr>
          <a:xfrm flipH="1" flipV="1">
            <a:off x="6674292" y="4610647"/>
            <a:ext cx="905888" cy="164306"/>
          </a:xfrm>
          <a:prstGeom prst="straightConnector1">
            <a:avLst/>
          </a:prstGeom>
          <a:ln w="5715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56">
            <a:extLst>
              <a:ext uri="{FF2B5EF4-FFF2-40B4-BE49-F238E27FC236}">
                <a16:creationId xmlns:a16="http://schemas.microsoft.com/office/drawing/2014/main" id="{85F78F24-DAB8-4902-9D4A-7CF506688516}"/>
              </a:ext>
            </a:extLst>
          </p:cNvPr>
          <p:cNvCxnSpPr>
            <a:cxnSpLocks/>
            <a:stCxn id="72" idx="1"/>
            <a:endCxn id="70" idx="3"/>
          </p:cNvCxnSpPr>
          <p:nvPr/>
        </p:nvCxnSpPr>
        <p:spPr>
          <a:xfrm flipH="1">
            <a:off x="6345943" y="5413563"/>
            <a:ext cx="539404" cy="9599"/>
          </a:xfrm>
          <a:prstGeom prst="straightConnector1">
            <a:avLst/>
          </a:prstGeom>
          <a:ln w="5715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6" name="表格 20">
            <a:extLst>
              <a:ext uri="{FF2B5EF4-FFF2-40B4-BE49-F238E27FC236}">
                <a16:creationId xmlns:a16="http://schemas.microsoft.com/office/drawing/2014/main" id="{DE1767EF-DFF0-4F15-95E2-D5AC6A2A88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3310930"/>
              </p:ext>
            </p:extLst>
          </p:nvPr>
        </p:nvGraphicFramePr>
        <p:xfrm>
          <a:off x="6885348" y="4776831"/>
          <a:ext cx="1389666" cy="1284736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3896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56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Enc(a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CN" sz="1600" b="0" i="0" baseline="-25000" dirty="0" err="1"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zh-CN" sz="1600" b="0" i="0" u="none" dirty="0">
                          <a:latin typeface="+mn-lt"/>
                          <a:cs typeface="Times New Roman" panose="02020603050405020304" pitchFamily="18" charset="0"/>
                        </a:rPr>
                        <a:t>)+</a:t>
                      </a:r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CN" sz="1600" b="0" i="0" baseline="-25000" dirty="0" err="1"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endParaRPr lang="zh-CN" altLang="en-US" sz="1600" b="0" i="0" u="none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Enc(b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sz="1600" b="0" i="0" baseline="-25000" dirty="0" err="1"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en-US" altLang="zh-CN" sz="1600" b="0" i="0" u="none" dirty="0">
                          <a:latin typeface="+mn-lt"/>
                          <a:cs typeface="Times New Roman" panose="02020603050405020304" pitchFamily="18" charset="0"/>
                        </a:rPr>
                        <a:t>+</a:t>
                      </a:r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sz="1600" b="0" i="0" baseline="-25000" dirty="0" err="1"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endParaRPr lang="zh-CN" altLang="en-US" sz="1600" b="0" i="0" u="none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i="0" dirty="0">
                          <a:solidFill>
                            <a:schemeClr val="tx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Enc(c</a:t>
                      </a:r>
                      <a:r>
                        <a:rPr lang="en-US" altLang="zh-CN" sz="1600" b="0" i="0" baseline="-25000" dirty="0">
                          <a:solidFill>
                            <a:schemeClr val="tx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altLang="zh-CN" sz="1600" b="0" i="0" dirty="0">
                          <a:solidFill>
                            <a:schemeClr val="tx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altLang="zh-CN" sz="1600" b="0" i="0" dirty="0" err="1">
                          <a:solidFill>
                            <a:schemeClr val="tx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CN" sz="1600" b="0" i="0" baseline="-25000" dirty="0" err="1">
                          <a:solidFill>
                            <a:schemeClr val="tx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zh-CN" sz="1600" b="0" i="0" dirty="0">
                          <a:solidFill>
                            <a:schemeClr val="tx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en-US" altLang="zh-CN" sz="1600" b="0" i="0" u="none" dirty="0">
                          <a:latin typeface="+mn-lt"/>
                          <a:cs typeface="Times New Roman" panose="02020603050405020304" pitchFamily="18" charset="0"/>
                        </a:rPr>
                        <a:t>+</a:t>
                      </a:r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CN" sz="1600" b="0" i="0" baseline="-25000" dirty="0" err="1"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endParaRPr lang="zh-CN" altLang="en-US" sz="1600" b="0" i="0" u="none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i="0" dirty="0">
                          <a:solidFill>
                            <a:schemeClr val="tx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Enc(d</a:t>
                      </a:r>
                      <a:r>
                        <a:rPr lang="en-US" altLang="zh-CN" sz="1600" b="0" i="0" baseline="-25000" dirty="0">
                          <a:solidFill>
                            <a:schemeClr val="tx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altLang="zh-CN" sz="1600" b="0" i="0" dirty="0">
                          <a:solidFill>
                            <a:schemeClr val="tx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altLang="zh-CN" sz="1600" b="0" i="0" dirty="0" err="1">
                          <a:solidFill>
                            <a:schemeClr val="tx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d</a:t>
                      </a:r>
                      <a:r>
                        <a:rPr lang="en-US" altLang="zh-CN" sz="1600" b="0" i="0" baseline="-25000" dirty="0" err="1">
                          <a:solidFill>
                            <a:schemeClr val="tx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zh-CN" sz="1600" b="0" i="0" dirty="0">
                          <a:solidFill>
                            <a:schemeClr val="tx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en-US" altLang="zh-CN" sz="1600" b="0" i="0" u="none" dirty="0">
                          <a:latin typeface="+mn-lt"/>
                          <a:cs typeface="Times New Roman" panose="02020603050405020304" pitchFamily="18" charset="0"/>
                        </a:rPr>
                        <a:t>+</a:t>
                      </a:r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d</a:t>
                      </a:r>
                      <a:r>
                        <a:rPr lang="en-US" altLang="zh-CN" sz="1600" b="0" i="0" baseline="-25000" dirty="0" err="1"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endParaRPr lang="zh-CN" altLang="en-US" sz="1600" b="0" i="0" u="none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95" name="Picture 2" descr="Automatic Card Shuffler - YouTube">
            <a:extLst>
              <a:ext uri="{FF2B5EF4-FFF2-40B4-BE49-F238E27FC236}">
                <a16:creationId xmlns:a16="http://schemas.microsoft.com/office/drawing/2014/main" id="{0D3479CF-D339-4D64-AFDD-EEFA24FFD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5339" y="4234619"/>
            <a:ext cx="895522" cy="503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6" name="表格 36">
            <a:extLst>
              <a:ext uri="{FF2B5EF4-FFF2-40B4-BE49-F238E27FC236}">
                <a16:creationId xmlns:a16="http://schemas.microsoft.com/office/drawing/2014/main" id="{739763B1-3D67-428E-B0C8-12C3F4A15E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8516205"/>
              </p:ext>
            </p:extLst>
          </p:nvPr>
        </p:nvGraphicFramePr>
        <p:xfrm>
          <a:off x="4958780" y="4784547"/>
          <a:ext cx="1389667" cy="1284736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3896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5625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Enc(b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+b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3 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sz="1600" b="0" i="0" baseline="-25000" dirty="0" err="1"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)</a:t>
                      </a:r>
                      <a:endParaRPr lang="zh-CN" altLang="en-US" sz="1600" b="0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Enc(d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+d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3 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d</a:t>
                      </a:r>
                      <a:r>
                        <a:rPr lang="en-US" altLang="zh-CN" sz="1600" b="0" i="0" baseline="-25000" dirty="0" err="1"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)</a:t>
                      </a:r>
                      <a:endParaRPr lang="en-US" altLang="zh-CN" sz="1600" b="0" i="0" baseline="-2500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Enc(</a:t>
                      </a:r>
                      <a:r>
                        <a:rPr lang="en-US" altLang="zh-CN" sz="1600" b="0" i="0" kern="1200" dirty="0">
                          <a:latin typeface="+mn-lt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CN" sz="1600" b="0" i="0" kern="1200" baseline="-25000" dirty="0">
                          <a:latin typeface="+mn-lt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+ a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3 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– </a:t>
                      </a:r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CN" sz="1600" b="0" i="0" baseline="-25000" dirty="0" err="1"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) </a:t>
                      </a:r>
                      <a:endParaRPr lang="zh-CN" altLang="en-US" sz="1600" b="0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Enc(c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+ c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3 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– </a:t>
                      </a:r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CN" sz="1600" b="0" i="0" baseline="-25000" dirty="0" err="1"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)</a:t>
                      </a:r>
                      <a:endParaRPr lang="en-US" altLang="zh-CN" sz="1600" b="0" i="0" baseline="-2500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7" name="表格 37">
            <a:extLst>
              <a:ext uri="{FF2B5EF4-FFF2-40B4-BE49-F238E27FC236}">
                <a16:creationId xmlns:a16="http://schemas.microsoft.com/office/drawing/2014/main" id="{3E039FB3-695E-4966-9305-1169C317CB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8186949"/>
              </p:ext>
            </p:extLst>
          </p:nvPr>
        </p:nvGraphicFramePr>
        <p:xfrm>
          <a:off x="5979459" y="3326028"/>
          <a:ext cx="1389666" cy="1284736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3896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66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+ </a:t>
                      </a:r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sz="1600" b="0" i="0" baseline="-25000" dirty="0" err="1"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endParaRPr lang="zh-CN" altLang="en-US" sz="1600" b="0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d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+ </a:t>
                      </a:r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d</a:t>
                      </a:r>
                      <a:r>
                        <a:rPr lang="en-US" altLang="zh-CN" sz="1600" b="0" i="0" baseline="-25000" dirty="0" err="1"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endParaRPr lang="en-US" altLang="zh-CN" sz="1600" b="0" i="0" baseline="-2500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+ </a:t>
                      </a:r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CN" sz="1600" b="0" i="0" baseline="-25000" dirty="0" err="1"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endParaRPr lang="zh-CN" altLang="en-US" sz="1600" b="0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+ </a:t>
                      </a:r>
                      <a:r>
                        <a:rPr lang="en-US" altLang="zh-CN" sz="1600" b="0" i="0" dirty="0" err="1">
                          <a:latin typeface="+mn-lt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CN" sz="1600" b="0" i="0" baseline="-25000" dirty="0" err="1">
                          <a:latin typeface="+mn-lt"/>
                          <a:cs typeface="Times New Roman" panose="02020603050405020304" pitchFamily="18" charset="0"/>
                        </a:rPr>
                        <a:t>r</a:t>
                      </a:r>
                      <a:endParaRPr lang="en-US" altLang="zh-CN" sz="1600" b="0" i="0" baseline="-2500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8" name="表格 42">
            <a:extLst>
              <a:ext uri="{FF2B5EF4-FFF2-40B4-BE49-F238E27FC236}">
                <a16:creationId xmlns:a16="http://schemas.microsoft.com/office/drawing/2014/main" id="{88AC9529-1467-43A5-9246-5D5DD011AC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8054822"/>
              </p:ext>
            </p:extLst>
          </p:nvPr>
        </p:nvGraphicFramePr>
        <p:xfrm>
          <a:off x="4956277" y="4786719"/>
          <a:ext cx="1389666" cy="1284736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3896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5625">
                <a:tc>
                  <a:txBody>
                    <a:bodyPr/>
                    <a:lstStyle/>
                    <a:p>
                      <a:pPr marL="0" marR="0" lvl="0" indent="0" algn="ctr" defTabSz="6223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Enc(</a:t>
                      </a:r>
                      <a:r>
                        <a:rPr lang="en-US" altLang="zh-CN" sz="1600" b="0" i="0" kern="1200" dirty="0">
                          <a:latin typeface="+mn-lt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sz="1600" b="0" i="0" kern="1200" baseline="-25000" dirty="0">
                          <a:latin typeface="+mn-lt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altLang="zh-CN" sz="1600" b="0" i="0" kern="1200" baseline="0" dirty="0">
                          <a:latin typeface="+mn-lt"/>
                          <a:cs typeface="Times New Roman" panose="02020603050405020304" pitchFamily="18" charset="0"/>
                        </a:rPr>
                        <a:t>'</a:t>
                      </a:r>
                      <a:r>
                        <a:rPr lang="en-US" altLang="zh-CN" sz="1600" b="0" i="0" kern="1200" dirty="0">
                          <a:latin typeface="+mn-lt"/>
                          <a:cs typeface="Times New Roman" panose="02020603050405020304" pitchFamily="18" charset="0"/>
                        </a:rPr>
                        <a:t>)</a:t>
                      </a:r>
                      <a:endParaRPr lang="zh-CN" altLang="en-US" sz="1600" b="0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6223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Enc(d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altLang="zh-CN" sz="1600" b="0" i="0" kern="1200" baseline="0" dirty="0">
                          <a:latin typeface="+mn-lt"/>
                          <a:cs typeface="Times New Roman" panose="02020603050405020304" pitchFamily="18" charset="0"/>
                        </a:rPr>
                        <a:t>'</a:t>
                      </a:r>
                      <a:r>
                        <a:rPr lang="en-US" altLang="zh-CN" sz="1600" b="0" i="0" kern="1200" dirty="0">
                          <a:latin typeface="+mn-lt"/>
                          <a:cs typeface="Times New Roman" panose="02020603050405020304" pitchFamily="18" charset="0"/>
                        </a:rPr>
                        <a:t>)</a:t>
                      </a:r>
                      <a:endParaRPr lang="zh-CN" altLang="en-US" sz="1600" b="0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Enc(a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altLang="zh-CN" sz="1600" b="0" i="0" kern="1200" baseline="0" dirty="0">
                          <a:latin typeface="+mn-lt"/>
                          <a:cs typeface="Times New Roman" panose="02020603050405020304" pitchFamily="18" charset="0"/>
                        </a:rPr>
                        <a:t>'</a:t>
                      </a:r>
                      <a:r>
                        <a:rPr lang="en-US" altLang="zh-CN" sz="1600" b="0" i="0" kern="1200" dirty="0">
                          <a:latin typeface="+mn-lt"/>
                          <a:cs typeface="Times New Roman" panose="02020603050405020304" pitchFamily="18" charset="0"/>
                        </a:rPr>
                        <a:t>)</a:t>
                      </a:r>
                      <a:endParaRPr lang="en-US" altLang="zh-CN" sz="1600" b="0" i="0" baseline="-2500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Enc(c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altLang="zh-CN" sz="1600" b="0" i="0" kern="1200" baseline="0" dirty="0">
                          <a:latin typeface="+mn-lt"/>
                          <a:cs typeface="Times New Roman" panose="02020603050405020304" pitchFamily="18" charset="0"/>
                        </a:rPr>
                        <a:t>'</a:t>
                      </a:r>
                      <a:r>
                        <a:rPr lang="en-US" altLang="zh-CN" sz="1600" b="0" i="0" kern="1200" dirty="0">
                          <a:latin typeface="+mn-lt"/>
                          <a:cs typeface="Times New Roman" panose="02020603050405020304" pitchFamily="18" charset="0"/>
                        </a:rPr>
                        <a:t>)</a:t>
                      </a:r>
                      <a:endParaRPr lang="en-US" altLang="zh-CN" sz="1600" b="0" i="0" baseline="-2500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9" name="表格 43">
            <a:extLst>
              <a:ext uri="{FF2B5EF4-FFF2-40B4-BE49-F238E27FC236}">
                <a16:creationId xmlns:a16="http://schemas.microsoft.com/office/drawing/2014/main" id="{FD48AF7A-83E2-402D-875C-83B91A0E92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26981"/>
              </p:ext>
            </p:extLst>
          </p:nvPr>
        </p:nvGraphicFramePr>
        <p:xfrm>
          <a:off x="6882844" y="4774836"/>
          <a:ext cx="1389666" cy="1284736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3896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5625">
                <a:tc>
                  <a:txBody>
                    <a:bodyPr/>
                    <a:lstStyle/>
                    <a:p>
                      <a:pPr marL="0" marR="0" lvl="0" indent="0" algn="ctr" defTabSz="6223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altLang="zh-CN" sz="1600" b="0" i="0" kern="1200" baseline="0" dirty="0">
                          <a:latin typeface="+mn-lt"/>
                          <a:cs typeface="Times New Roman" panose="02020603050405020304" pitchFamily="18" charset="0"/>
                        </a:rPr>
                        <a:t>'</a:t>
                      </a: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endParaRPr lang="zh-CN" altLang="en-US" sz="1600" b="0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6223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d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altLang="zh-CN" sz="1600" b="0" i="0" kern="1200" baseline="0" dirty="0">
                          <a:latin typeface="+mn-lt"/>
                          <a:cs typeface="Times New Roman" panose="02020603050405020304" pitchFamily="18" charset="0"/>
                        </a:rPr>
                        <a:t>'</a:t>
                      </a:r>
                      <a:endParaRPr lang="zh-CN" altLang="en-US" sz="1600" b="0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altLang="zh-CN" sz="1600" b="0" i="0" kern="1200" baseline="0" dirty="0">
                          <a:latin typeface="+mn-lt"/>
                          <a:cs typeface="Times New Roman" panose="02020603050405020304" pitchFamily="18" charset="0"/>
                        </a:rPr>
                        <a:t>'</a:t>
                      </a:r>
                      <a:endParaRPr lang="en-US" altLang="zh-CN" sz="1600" b="0" i="0" baseline="-2500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dirty="0">
                          <a:latin typeface="+mn-lt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altLang="zh-CN" sz="1600" b="0" i="0" kern="1200" baseline="0" dirty="0">
                          <a:latin typeface="+mn-lt"/>
                          <a:cs typeface="Times New Roman" panose="02020603050405020304" pitchFamily="18" charset="0"/>
                        </a:rPr>
                        <a:t>'</a:t>
                      </a:r>
                      <a:endParaRPr lang="en-US" altLang="zh-CN" sz="1600" b="0" i="0" baseline="-2500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00" name="表格 44">
            <a:extLst>
              <a:ext uri="{FF2B5EF4-FFF2-40B4-BE49-F238E27FC236}">
                <a16:creationId xmlns:a16="http://schemas.microsoft.com/office/drawing/2014/main" id="{8877807D-90DE-4AE8-8203-2719AAA559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7346668"/>
              </p:ext>
            </p:extLst>
          </p:nvPr>
        </p:nvGraphicFramePr>
        <p:xfrm>
          <a:off x="5979459" y="3325911"/>
          <a:ext cx="1389666" cy="1284736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3896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5625">
                <a:tc>
                  <a:txBody>
                    <a:bodyPr/>
                    <a:lstStyle/>
                    <a:p>
                      <a:pPr marL="0" marR="0" lvl="0" indent="0" algn="ctr" defTabSz="6223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kern="1200" baseline="0" dirty="0">
                          <a:latin typeface="+mn-lt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CN" sz="1600" b="0" i="0" kern="1200" baseline="-25000" dirty="0">
                          <a:latin typeface="+mn-lt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altLang="zh-CN" sz="1600" b="0" i="0" kern="1200" baseline="0" dirty="0">
                          <a:latin typeface="+mn-lt"/>
                          <a:cs typeface="Times New Roman" panose="02020603050405020304" pitchFamily="18" charset="0"/>
                        </a:rPr>
                        <a:t>'</a:t>
                      </a:r>
                      <a:endParaRPr lang="zh-CN" altLang="en-US" sz="1600" b="0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6223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baseline="0" dirty="0">
                          <a:latin typeface="+mn-lt"/>
                          <a:cs typeface="Times New Roman" panose="02020603050405020304" pitchFamily="18" charset="0"/>
                        </a:rPr>
                        <a:t>d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altLang="zh-CN" sz="1600" b="0" i="0" kern="1200" baseline="0" dirty="0">
                          <a:latin typeface="+mn-lt"/>
                          <a:cs typeface="Times New Roman" panose="02020603050405020304" pitchFamily="18" charset="0"/>
                        </a:rPr>
                        <a:t>'</a:t>
                      </a:r>
                      <a:endParaRPr lang="zh-CN" altLang="en-US" sz="1600" b="0" i="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baseline="0" dirty="0">
                          <a:latin typeface="+mn-lt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altLang="zh-CN" sz="1600" b="0" i="0" kern="1200" baseline="0" dirty="0">
                          <a:latin typeface="+mn-lt"/>
                          <a:cs typeface="Times New Roman" panose="02020603050405020304" pitchFamily="18" charset="0"/>
                        </a:rPr>
                        <a:t>'</a:t>
                      </a:r>
                      <a:endParaRPr lang="en-US" altLang="zh-CN" sz="1600" b="0" i="0" baseline="-2500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56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baseline="0" dirty="0">
                          <a:latin typeface="+mn-lt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CN" sz="1600" b="0" i="0" baseline="-25000" dirty="0">
                          <a:latin typeface="+mn-lt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altLang="zh-CN" sz="1600" b="0" i="0" kern="1200" baseline="0" dirty="0">
                          <a:latin typeface="+mn-lt"/>
                          <a:cs typeface="Times New Roman" panose="02020603050405020304" pitchFamily="18" charset="0"/>
                        </a:rPr>
                        <a:t>'</a:t>
                      </a:r>
                      <a:endParaRPr lang="en-US" altLang="zh-CN" sz="1600" b="0" i="0" baseline="-2500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7343" marR="77343" marT="38672" marB="38672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101" name="直接箭头连接符 63">
            <a:extLst>
              <a:ext uri="{FF2B5EF4-FFF2-40B4-BE49-F238E27FC236}">
                <a16:creationId xmlns:a16="http://schemas.microsoft.com/office/drawing/2014/main" id="{93A5EC88-AD32-4E04-993E-85FC39C0B908}"/>
              </a:ext>
            </a:extLst>
          </p:cNvPr>
          <p:cNvCxnSpPr>
            <a:cxnSpLocks/>
            <a:stCxn id="100" idx="2"/>
            <a:endCxn id="99" idx="0"/>
          </p:cNvCxnSpPr>
          <p:nvPr/>
        </p:nvCxnSpPr>
        <p:spPr>
          <a:xfrm>
            <a:off x="6674292" y="4610647"/>
            <a:ext cx="903385" cy="164189"/>
          </a:xfrm>
          <a:prstGeom prst="straightConnector1">
            <a:avLst/>
          </a:prstGeom>
          <a:ln w="5715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箭头连接符 67">
            <a:extLst>
              <a:ext uri="{FF2B5EF4-FFF2-40B4-BE49-F238E27FC236}">
                <a16:creationId xmlns:a16="http://schemas.microsoft.com/office/drawing/2014/main" id="{358F65E3-7193-49E1-82F4-2265D83FE16A}"/>
              </a:ext>
            </a:extLst>
          </p:cNvPr>
          <p:cNvCxnSpPr>
            <a:cxnSpLocks/>
            <a:stCxn id="98" idx="3"/>
            <a:endCxn id="99" idx="1"/>
          </p:cNvCxnSpPr>
          <p:nvPr/>
        </p:nvCxnSpPr>
        <p:spPr>
          <a:xfrm flipV="1">
            <a:off x="6345943" y="5417204"/>
            <a:ext cx="536901" cy="11883"/>
          </a:xfrm>
          <a:prstGeom prst="straightConnector1">
            <a:avLst/>
          </a:prstGeom>
          <a:ln w="5715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70">
            <a:extLst>
              <a:ext uri="{FF2B5EF4-FFF2-40B4-BE49-F238E27FC236}">
                <a16:creationId xmlns:a16="http://schemas.microsoft.com/office/drawing/2014/main" id="{95A14BC2-A8A2-457B-A248-C83565F1DFCE}"/>
              </a:ext>
            </a:extLst>
          </p:cNvPr>
          <p:cNvCxnSpPr>
            <a:stCxn id="100" idx="2"/>
            <a:endCxn id="98" idx="0"/>
          </p:cNvCxnSpPr>
          <p:nvPr/>
        </p:nvCxnSpPr>
        <p:spPr>
          <a:xfrm flipH="1">
            <a:off x="5651110" y="4610647"/>
            <a:ext cx="1023182" cy="176072"/>
          </a:xfrm>
          <a:prstGeom prst="straightConnector1">
            <a:avLst/>
          </a:prstGeom>
          <a:ln w="57150">
            <a:solidFill>
              <a:schemeClr val="accent1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4" name="Picture 4" descr="Iphone Icon Png #393871 - Free Icons Library">
            <a:extLst>
              <a:ext uri="{FF2B5EF4-FFF2-40B4-BE49-F238E27FC236}">
                <a16:creationId xmlns:a16="http://schemas.microsoft.com/office/drawing/2014/main" id="{1DBCA9A2-A451-4F71-AB1E-1FB3DD278D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007" y="4692282"/>
            <a:ext cx="812515" cy="812515"/>
          </a:xfrm>
          <a:prstGeom prst="rect">
            <a:avLst/>
          </a:prstGeom>
          <a:noFill/>
          <a:ln>
            <a:solidFill>
              <a:srgbClr val="00B0F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5" name="Picture 4" descr="Iphone Icon Png #393871 - Free Icons Library">
            <a:extLst>
              <a:ext uri="{FF2B5EF4-FFF2-40B4-BE49-F238E27FC236}">
                <a16:creationId xmlns:a16="http://schemas.microsoft.com/office/drawing/2014/main" id="{1035CB2B-5D1C-4FDB-80FC-D0247E100C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006" y="5798218"/>
            <a:ext cx="812515" cy="812515"/>
          </a:xfrm>
          <a:prstGeom prst="rect">
            <a:avLst/>
          </a:prstGeom>
          <a:noFill/>
          <a:ln>
            <a:solidFill>
              <a:srgbClr val="00B0F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TextBox 115">
            <a:extLst>
              <a:ext uri="{FF2B5EF4-FFF2-40B4-BE49-F238E27FC236}">
                <a16:creationId xmlns:a16="http://schemas.microsoft.com/office/drawing/2014/main" id="{9A237A7F-A9B4-4655-B848-EB6AAB0D06F5}"/>
              </a:ext>
            </a:extLst>
          </p:cNvPr>
          <p:cNvSpPr txBox="1"/>
          <p:nvPr/>
        </p:nvSpPr>
        <p:spPr>
          <a:xfrm>
            <a:off x="1864716" y="4858466"/>
            <a:ext cx="3143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 = </a:t>
            </a:r>
            <a:r>
              <a:rPr lang="en-US" altLang="zh-CN" dirty="0">
                <a:cs typeface="Times New Roman" panose="02020603050405020304" pitchFamily="18" charset="0"/>
              </a:rPr>
              <a:t>c</a:t>
            </a:r>
            <a:r>
              <a:rPr lang="en-US" altLang="zh-CN" baseline="-25000" dirty="0">
                <a:cs typeface="Times New Roman" panose="02020603050405020304" pitchFamily="18" charset="0"/>
              </a:rPr>
              <a:t>1 </a:t>
            </a:r>
            <a:r>
              <a:rPr lang="en-US" dirty="0"/>
              <a:t>+ </a:t>
            </a:r>
            <a:r>
              <a:rPr lang="en-US" altLang="zh-CN" dirty="0">
                <a:cs typeface="Times New Roman" panose="02020603050405020304" pitchFamily="18" charset="0"/>
              </a:rPr>
              <a:t>c</a:t>
            </a:r>
            <a:r>
              <a:rPr lang="en-US" altLang="zh-CN" baseline="-25000" dirty="0">
                <a:cs typeface="Times New Roman" panose="02020603050405020304" pitchFamily="18" charset="0"/>
              </a:rPr>
              <a:t>2 </a:t>
            </a:r>
            <a:r>
              <a:rPr lang="en-US" dirty="0"/>
              <a:t>+ </a:t>
            </a:r>
            <a:r>
              <a:rPr lang="en-US" altLang="zh-CN" dirty="0">
                <a:cs typeface="Times New Roman" panose="02020603050405020304" pitchFamily="18" charset="0"/>
              </a:rPr>
              <a:t>c</a:t>
            </a:r>
            <a:r>
              <a:rPr lang="en-US" altLang="zh-CN" baseline="-25000" dirty="0">
                <a:cs typeface="Times New Roman" panose="02020603050405020304" pitchFamily="18" charset="0"/>
              </a:rPr>
              <a:t>3 </a:t>
            </a:r>
            <a:r>
              <a:rPr lang="en-US" dirty="0"/>
              <a:t>mod N</a:t>
            </a:r>
            <a:endParaRPr lang="zh-CN" altLang="en-US" dirty="0">
              <a:cs typeface="Times New Roman" panose="02020603050405020304" pitchFamily="18" charset="0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BB9A33E6-C0BA-49FD-B694-0B8C7D363575}"/>
              </a:ext>
            </a:extLst>
          </p:cNvPr>
          <p:cNvSpPr txBox="1"/>
          <p:nvPr/>
        </p:nvSpPr>
        <p:spPr>
          <a:xfrm>
            <a:off x="1873521" y="5964402"/>
            <a:ext cx="3285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 = </a:t>
            </a:r>
            <a:r>
              <a:rPr lang="en-US" altLang="zh-CN" dirty="0">
                <a:cs typeface="Times New Roman" panose="02020603050405020304" pitchFamily="18" charset="0"/>
              </a:rPr>
              <a:t>d</a:t>
            </a:r>
            <a:r>
              <a:rPr lang="en-US" altLang="zh-CN" baseline="-25000" dirty="0">
                <a:cs typeface="Times New Roman" panose="02020603050405020304" pitchFamily="18" charset="0"/>
              </a:rPr>
              <a:t>1 </a:t>
            </a:r>
            <a:r>
              <a:rPr lang="en-US" dirty="0"/>
              <a:t>+ </a:t>
            </a:r>
            <a:r>
              <a:rPr lang="en-US" altLang="zh-CN" dirty="0">
                <a:cs typeface="Times New Roman" panose="02020603050405020304" pitchFamily="18" charset="0"/>
              </a:rPr>
              <a:t>d</a:t>
            </a:r>
            <a:r>
              <a:rPr lang="en-US" altLang="zh-CN" baseline="-25000" dirty="0">
                <a:cs typeface="Times New Roman" panose="02020603050405020304" pitchFamily="18" charset="0"/>
              </a:rPr>
              <a:t>2 </a:t>
            </a:r>
            <a:r>
              <a:rPr lang="en-US" dirty="0"/>
              <a:t>+ </a:t>
            </a:r>
            <a:r>
              <a:rPr lang="en-US" altLang="zh-CN" dirty="0">
                <a:cs typeface="Times New Roman" panose="02020603050405020304" pitchFamily="18" charset="0"/>
              </a:rPr>
              <a:t>d</a:t>
            </a:r>
            <a:r>
              <a:rPr lang="en-US" altLang="zh-CN" baseline="-25000" dirty="0">
                <a:cs typeface="Times New Roman" panose="02020603050405020304" pitchFamily="18" charset="0"/>
              </a:rPr>
              <a:t>3 </a:t>
            </a:r>
            <a:r>
              <a:rPr lang="en-US" dirty="0"/>
              <a:t>mod N</a:t>
            </a:r>
            <a:endParaRPr lang="zh-CN" altLang="en-US" dirty="0">
              <a:cs typeface="Times New Roman" panose="02020603050405020304" pitchFamily="18" charset="0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F31C0A42-3306-4399-ADD2-BA4D930A384F}"/>
              </a:ext>
            </a:extLst>
          </p:cNvPr>
          <p:cNvSpPr txBox="1"/>
          <p:nvPr/>
        </p:nvSpPr>
        <p:spPr>
          <a:xfrm>
            <a:off x="9128497" y="2751986"/>
            <a:ext cx="3143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cs typeface="Times New Roman" panose="02020603050405020304" pitchFamily="18" charset="0"/>
              </a:rPr>
              <a:t>b’</a:t>
            </a:r>
            <a:r>
              <a:rPr lang="en-US" altLang="zh-CN" baseline="-25000" dirty="0">
                <a:cs typeface="Times New Roman" panose="02020603050405020304" pitchFamily="18" charset="0"/>
              </a:rPr>
              <a:t>1 </a:t>
            </a:r>
            <a:r>
              <a:rPr lang="en-US" dirty="0"/>
              <a:t>+ </a:t>
            </a:r>
            <a:r>
              <a:rPr lang="en-US" altLang="zh-CN" dirty="0">
                <a:cs typeface="Times New Roman" panose="02020603050405020304" pitchFamily="18" charset="0"/>
              </a:rPr>
              <a:t>b’</a:t>
            </a:r>
            <a:r>
              <a:rPr lang="en-US" altLang="zh-CN" baseline="-25000" dirty="0">
                <a:cs typeface="Times New Roman" panose="02020603050405020304" pitchFamily="18" charset="0"/>
              </a:rPr>
              <a:t>2 </a:t>
            </a:r>
            <a:r>
              <a:rPr lang="en-US" dirty="0"/>
              <a:t>+ </a:t>
            </a:r>
            <a:r>
              <a:rPr lang="en-US" altLang="zh-CN" dirty="0">
                <a:cs typeface="Times New Roman" panose="02020603050405020304" pitchFamily="18" charset="0"/>
              </a:rPr>
              <a:t>b’</a:t>
            </a:r>
            <a:r>
              <a:rPr lang="en-US" altLang="zh-CN" baseline="-25000" dirty="0">
                <a:cs typeface="Times New Roman" panose="02020603050405020304" pitchFamily="18" charset="0"/>
              </a:rPr>
              <a:t>3 </a:t>
            </a:r>
            <a:r>
              <a:rPr lang="en-US" dirty="0"/>
              <a:t>mod N = B</a:t>
            </a:r>
            <a:endParaRPr lang="zh-CN" altLang="en-US" dirty="0">
              <a:cs typeface="Times New Roman" panose="02020603050405020304" pitchFamily="18" charset="0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729242D1-09CB-4C82-A104-E1C1573A3415}"/>
              </a:ext>
            </a:extLst>
          </p:cNvPr>
          <p:cNvSpPr txBox="1"/>
          <p:nvPr/>
        </p:nvSpPr>
        <p:spPr>
          <a:xfrm>
            <a:off x="9137302" y="3857922"/>
            <a:ext cx="3285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cs typeface="Times New Roman" panose="02020603050405020304" pitchFamily="18" charset="0"/>
              </a:rPr>
              <a:t>d’</a:t>
            </a:r>
            <a:r>
              <a:rPr lang="en-US" altLang="zh-CN" baseline="-25000" dirty="0">
                <a:cs typeface="Times New Roman" panose="02020603050405020304" pitchFamily="18" charset="0"/>
              </a:rPr>
              <a:t>1 </a:t>
            </a:r>
            <a:r>
              <a:rPr lang="en-US" dirty="0"/>
              <a:t>+ </a:t>
            </a:r>
            <a:r>
              <a:rPr lang="en-US" altLang="zh-CN" dirty="0">
                <a:cs typeface="Times New Roman" panose="02020603050405020304" pitchFamily="18" charset="0"/>
              </a:rPr>
              <a:t>d’</a:t>
            </a:r>
            <a:r>
              <a:rPr lang="en-US" altLang="zh-CN" baseline="-25000" dirty="0">
                <a:cs typeface="Times New Roman" panose="02020603050405020304" pitchFamily="18" charset="0"/>
              </a:rPr>
              <a:t>2 </a:t>
            </a:r>
            <a:r>
              <a:rPr lang="en-US" dirty="0"/>
              <a:t>+ </a:t>
            </a:r>
            <a:r>
              <a:rPr lang="en-US" altLang="zh-CN" dirty="0">
                <a:cs typeface="Times New Roman" panose="02020603050405020304" pitchFamily="18" charset="0"/>
              </a:rPr>
              <a:t>d’</a:t>
            </a:r>
            <a:r>
              <a:rPr lang="en-US" altLang="zh-CN" baseline="-25000" dirty="0">
                <a:cs typeface="Times New Roman" panose="02020603050405020304" pitchFamily="18" charset="0"/>
              </a:rPr>
              <a:t>3 </a:t>
            </a:r>
            <a:r>
              <a:rPr lang="en-US" dirty="0"/>
              <a:t>mod N = D</a:t>
            </a:r>
            <a:endParaRPr lang="zh-CN" altLang="en-US" dirty="0">
              <a:cs typeface="Times New Roman" panose="02020603050405020304" pitchFamily="18" charset="0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EFE7A698-25EC-4E51-930D-5D6E110ADC9A}"/>
              </a:ext>
            </a:extLst>
          </p:cNvPr>
          <p:cNvSpPr txBox="1"/>
          <p:nvPr/>
        </p:nvSpPr>
        <p:spPr>
          <a:xfrm>
            <a:off x="9130936" y="4853043"/>
            <a:ext cx="3143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cs typeface="Times New Roman" panose="02020603050405020304" pitchFamily="18" charset="0"/>
              </a:rPr>
              <a:t>a’</a:t>
            </a:r>
            <a:r>
              <a:rPr lang="en-US" altLang="zh-CN" baseline="-25000" dirty="0">
                <a:cs typeface="Times New Roman" panose="02020603050405020304" pitchFamily="18" charset="0"/>
              </a:rPr>
              <a:t>1 </a:t>
            </a:r>
            <a:r>
              <a:rPr lang="en-US" dirty="0"/>
              <a:t>+ </a:t>
            </a:r>
            <a:r>
              <a:rPr lang="en-US" altLang="zh-CN" dirty="0">
                <a:cs typeface="Times New Roman" panose="02020603050405020304" pitchFamily="18" charset="0"/>
              </a:rPr>
              <a:t>a’</a:t>
            </a:r>
            <a:r>
              <a:rPr lang="en-US" altLang="zh-CN" baseline="-25000" dirty="0">
                <a:cs typeface="Times New Roman" panose="02020603050405020304" pitchFamily="18" charset="0"/>
              </a:rPr>
              <a:t>2 </a:t>
            </a:r>
            <a:r>
              <a:rPr lang="en-US" dirty="0"/>
              <a:t>+ </a:t>
            </a:r>
            <a:r>
              <a:rPr lang="en-US" altLang="zh-CN" dirty="0">
                <a:cs typeface="Times New Roman" panose="02020603050405020304" pitchFamily="18" charset="0"/>
              </a:rPr>
              <a:t>a’</a:t>
            </a:r>
            <a:r>
              <a:rPr lang="en-US" altLang="zh-CN" baseline="-25000" dirty="0">
                <a:cs typeface="Times New Roman" panose="02020603050405020304" pitchFamily="18" charset="0"/>
              </a:rPr>
              <a:t>3 </a:t>
            </a:r>
            <a:r>
              <a:rPr lang="en-US" dirty="0"/>
              <a:t>mod N = A</a:t>
            </a:r>
            <a:endParaRPr lang="zh-CN" altLang="en-US" dirty="0">
              <a:cs typeface="Times New Roman" panose="02020603050405020304" pitchFamily="18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D8654D20-3C22-4906-8AE9-E0EC15A8DCEF}"/>
              </a:ext>
            </a:extLst>
          </p:cNvPr>
          <p:cNvSpPr txBox="1"/>
          <p:nvPr/>
        </p:nvSpPr>
        <p:spPr>
          <a:xfrm>
            <a:off x="9139741" y="5958979"/>
            <a:ext cx="3285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cs typeface="Times New Roman" panose="02020603050405020304" pitchFamily="18" charset="0"/>
              </a:rPr>
              <a:t>c’</a:t>
            </a:r>
            <a:r>
              <a:rPr lang="en-US" altLang="zh-CN" baseline="-25000" dirty="0">
                <a:cs typeface="Times New Roman" panose="02020603050405020304" pitchFamily="18" charset="0"/>
              </a:rPr>
              <a:t>1 </a:t>
            </a:r>
            <a:r>
              <a:rPr lang="en-US" dirty="0"/>
              <a:t>+ </a:t>
            </a:r>
            <a:r>
              <a:rPr lang="en-US" altLang="zh-CN" dirty="0">
                <a:cs typeface="Times New Roman" panose="02020603050405020304" pitchFamily="18" charset="0"/>
              </a:rPr>
              <a:t>c’</a:t>
            </a:r>
            <a:r>
              <a:rPr lang="en-US" altLang="zh-CN" baseline="-25000" dirty="0">
                <a:cs typeface="Times New Roman" panose="02020603050405020304" pitchFamily="18" charset="0"/>
              </a:rPr>
              <a:t>2 </a:t>
            </a:r>
            <a:r>
              <a:rPr lang="en-US" dirty="0"/>
              <a:t>+ </a:t>
            </a:r>
            <a:r>
              <a:rPr lang="en-US" altLang="zh-CN" dirty="0">
                <a:cs typeface="Times New Roman" panose="02020603050405020304" pitchFamily="18" charset="0"/>
              </a:rPr>
              <a:t>c’</a:t>
            </a:r>
            <a:r>
              <a:rPr lang="en-US" altLang="zh-CN" baseline="-25000" dirty="0">
                <a:cs typeface="Times New Roman" panose="02020603050405020304" pitchFamily="18" charset="0"/>
              </a:rPr>
              <a:t>3 </a:t>
            </a:r>
            <a:r>
              <a:rPr lang="en-US" dirty="0"/>
              <a:t>mod N = C</a:t>
            </a:r>
            <a:endParaRPr lang="zh-CN" altLang="en-US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3086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69" grpId="0"/>
      <p:bldP spid="116" grpId="0"/>
      <p:bldP spid="117" grpId="0"/>
      <p:bldP spid="119" grpId="0"/>
      <p:bldP spid="120" grpId="0"/>
      <p:bldP spid="121" grpId="0"/>
      <p:bldP spid="1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B4653-F068-4406-B255-42A1F0FDA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Improving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5B6CE-1C95-4179-A12A-411EAF4D10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Existing results work for Randomized Response</a:t>
            </a:r>
          </a:p>
          <a:p>
            <a:pPr marL="0" indent="0">
              <a:buNone/>
            </a:pPr>
            <a:r>
              <a:rPr lang="en-US" dirty="0"/>
              <a:t>Optimized Unary Encoding improves accuracy, at a high bandwidth</a:t>
            </a:r>
          </a:p>
          <a:p>
            <a:pPr marL="0" indent="0">
              <a:buNone/>
            </a:pPr>
            <a:r>
              <a:rPr lang="en-US" dirty="0"/>
              <a:t>It is </a:t>
            </a:r>
            <a:r>
              <a:rPr lang="en-US" altLang="zh-CN" dirty="0"/>
              <a:t>desired to use Optimized Local Hashing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523474C-160B-4E4F-A57A-601D3A31678B}"/>
              </a:ext>
            </a:extLst>
          </p:cNvPr>
          <p:cNvSpPr/>
          <p:nvPr/>
        </p:nvSpPr>
        <p:spPr>
          <a:xfrm>
            <a:off x="5167723" y="2826078"/>
            <a:ext cx="2471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/>
              <a:t>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AEA4129-BDE5-49F2-A576-E89FD0F6C8F7}"/>
                  </a:ext>
                </a:extLst>
              </p:cNvPr>
              <p:cNvSpPr txBox="1"/>
              <p:nvPr/>
            </p:nvSpPr>
            <p:spPr>
              <a:xfrm>
                <a:off x="762000" y="3829844"/>
                <a:ext cx="10591800" cy="2274084"/>
              </a:xfrm>
              <a:prstGeom prst="rect">
                <a:avLst/>
              </a:prstGeom>
              <a:noFill/>
              <a:ln>
                <a:solidFill>
                  <a:schemeClr val="accent5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Theorem: </a:t>
                </a:r>
                <a:r>
                  <a:rPr lang="en-US" sz="2800" dirty="0"/>
                  <a:t>If each user executes OLH with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800"/>
                      <m:t>ε</m:t>
                    </m:r>
                    <m:r>
                      <m:rPr>
                        <m:nor/>
                      </m:rPr>
                      <a:rPr lang="en-US" sz="2800"/>
                      <m:t>−</m:t>
                    </m:r>
                    <m:r>
                      <m:rPr>
                        <m:nor/>
                      </m:rPr>
                      <a:rPr lang="en-US" sz="2800"/>
                      <m:t>LDP</m:t>
                    </m:r>
                  </m:oMath>
                </a14:m>
                <a:r>
                  <a:rPr lang="en-US" sz="2800" dirty="0"/>
                  <a:t>, the overall process satisfies</a:t>
                </a:r>
                <a14:m>
                  <m:oMath xmlns:m="http://schemas.openxmlformats.org/officeDocument/2006/math">
                    <m:r>
                      <a:rPr lang="en-US" sz="280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800"/>
                      <m:t>(</m:t>
                    </m:r>
                    <m:r>
                      <m:rPr>
                        <m:nor/>
                      </m:rPr>
                      <a:rPr lang="en-US" sz="2800"/>
                      <m:t>ε</m:t>
                    </m:r>
                    <m:r>
                      <m:rPr>
                        <m:nor/>
                      </m:rPr>
                      <a:rPr lang="en-US" sz="2800"/>
                      <m:t>′,</m:t>
                    </m:r>
                    <m:r>
                      <m:rPr>
                        <m:nor/>
                      </m:rPr>
                      <a:rPr lang="el-GR" sz="2800" dirty="0">
                        <a:ea typeface="Cambria Math" panose="02040503050406030204" pitchFamily="18" charset="0"/>
                      </a:rPr>
                      <m:t>δ</m:t>
                    </m:r>
                    <m:r>
                      <m:rPr>
                        <m:nor/>
                      </m:rPr>
                      <a:rPr lang="en-US" sz="2800" dirty="0">
                        <a:ea typeface="Cambria Math" panose="02040503050406030204" pitchFamily="18" charset="0"/>
                      </a:rPr>
                      <m:t>)</m:t>
                    </m:r>
                    <m:r>
                      <m:rPr>
                        <m:nor/>
                      </m:rPr>
                      <a:rPr lang="en-US" sz="2800"/>
                      <m:t>−</m:t>
                    </m:r>
                    <m:r>
                      <m:rPr>
                        <m:nor/>
                      </m:rPr>
                      <a:rPr lang="en-US" sz="2800"/>
                      <m:t>DP</m:t>
                    </m:r>
                    <m:r>
                      <m:rPr>
                        <m:nor/>
                      </m:rPr>
                      <a:rPr lang="en-US" sz="2800"/>
                      <m:t>,</m:t>
                    </m:r>
                  </m:oMath>
                </a14:m>
                <a:r>
                  <a:rPr lang="en-US" sz="2800" dirty="0"/>
                  <a:t> where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800"/>
                      <m:t>ε</m:t>
                    </m:r>
                    <m:r>
                      <m:rPr>
                        <m:nor/>
                      </m:rPr>
                      <a:rPr lang="en-US" sz="2800"/>
                      <m:t>′=</m:t>
                    </m:r>
                    <m:rad>
                      <m:radPr>
                        <m:degHide m:val="on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sz="2800"/>
                              <m:t>14</m:t>
                            </m:r>
                            <m:r>
                              <m:rPr>
                                <m:nor/>
                              </m:rPr>
                              <a:rPr lang="en-US" sz="2800"/>
                              <m:t>ln</m:t>
                            </m:r>
                            <m:r>
                              <m:rPr>
                                <m:nor/>
                              </m:rPr>
                              <a:rPr lang="en-US" sz="2800"/>
                              <m:t>(2/</m:t>
                            </m:r>
                            <m:r>
                              <m:rPr>
                                <m:nor/>
                              </m:rPr>
                              <a:rPr lang="el-GR" sz="2800" dirty="0">
                                <a:ea typeface="Cambria Math" panose="02040503050406030204" pitchFamily="18" charset="0"/>
                              </a:rPr>
                              <m:t>δ</m:t>
                            </m:r>
                            <m:r>
                              <m:rPr>
                                <m:nor/>
                              </m:rPr>
                              <a:rPr lang="en-US" sz="2800" dirty="0">
                                <a:ea typeface="Cambria Math" panose="02040503050406030204" pitchFamily="18" charset="0"/>
                              </a:rPr>
                              <m:t>)(</m:t>
                            </m:r>
                            <m:sSup>
                              <m:s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nor/>
                                  </m:rPr>
                                  <a:rPr lang="en-US" sz="2800"/>
                                  <m:t>e</m:t>
                                </m:r>
                              </m:e>
                              <m:sup>
                                <m:r>
                                  <m:rPr>
                                    <m:nor/>
                                  </m:rPr>
                                  <a:rPr lang="en-US" sz="2800"/>
                                  <m:t>ε</m:t>
                                </m:r>
                              </m:sup>
                            </m:sSup>
                            <m:r>
                              <m:rPr>
                                <m:nor/>
                              </m:rPr>
                              <a:rPr lang="en-US" sz="2800"/>
                              <m:t>+</m:t>
                            </m:r>
                            <m:sSup>
                              <m:s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nor/>
                                  </m:rPr>
                                  <a:rPr lang="en-US" sz="2800"/>
                                  <m:t>d</m:t>
                                </m:r>
                              </m:e>
                              <m:sup>
                                <m:r>
                                  <m:rPr>
                                    <m:nor/>
                                  </m:rPr>
                                  <a:rPr lang="en-US" sz="2800"/>
                                  <m:t>′</m:t>
                                </m:r>
                              </m:sup>
                            </m:sSup>
                            <m:r>
                              <m:rPr>
                                <m:nor/>
                              </m:rPr>
                              <a:rPr lang="en-US" sz="2800"/>
                              <m:t>−1)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2800"/>
                              <m:t>n</m:t>
                            </m:r>
                            <m:r>
                              <m:rPr>
                                <m:nor/>
                              </m:rPr>
                              <a:rPr lang="en-US" sz="2800"/>
                              <m:t>−1</m:t>
                            </m:r>
                          </m:den>
                        </m:f>
                      </m:e>
                    </m:rad>
                  </m:oMath>
                </a14:m>
                <a:r>
                  <a:rPr lang="en-US" sz="2800" dirty="0"/>
                  <a:t>, and the overall accuracy is optimized when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en-US" sz="2800"/>
                          <m:t>d</m:t>
                        </m:r>
                      </m:e>
                      <m:sup>
                        <m:r>
                          <m:rPr>
                            <m:nor/>
                          </m:rPr>
                          <a:rPr lang="en-US" sz="2800"/>
                          <m:t>′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nor/>
                              </m:rPr>
                              <a:rPr lang="en-US" sz="2800"/>
                              <m:t>ε</m:t>
                            </m:r>
                            <m:r>
                              <m:rPr>
                                <m:nor/>
                              </m:rPr>
                              <a:rPr lang="en-US" sz="2800"/>
                              <m:t>′</m:t>
                            </m:r>
                          </m:e>
                          <m:sup>
                            <m:r>
                              <m:rPr>
                                <m:nor/>
                              </m:rPr>
                              <a:rPr lang="en-US" sz="2800"/>
                              <m:t>2</m:t>
                            </m:r>
                          </m:sup>
                        </m:sSup>
                        <m:r>
                          <m:rPr>
                            <m:nor/>
                          </m:rPr>
                          <a:rPr lang="en-US" sz="2800"/>
                          <m:t>(</m:t>
                        </m:r>
                        <m:r>
                          <m:rPr>
                            <m:nor/>
                          </m:rPr>
                          <a:rPr lang="en-US" sz="2800"/>
                          <m:t>n</m:t>
                        </m:r>
                        <m:r>
                          <m:rPr>
                            <m:nor/>
                          </m:rPr>
                          <a:rPr lang="en-US" sz="2800"/>
                          <m:t>−1)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2800"/>
                          <m:t>42</m:t>
                        </m:r>
                        <m:r>
                          <m:rPr>
                            <m:nor/>
                          </m:rPr>
                          <a:rPr lang="en-US" sz="2800"/>
                          <m:t>ln</m:t>
                        </m:r>
                        <m:r>
                          <m:rPr>
                            <m:nor/>
                          </m:rPr>
                          <a:rPr lang="en-US" sz="2800"/>
                          <m:t>(2/</m:t>
                        </m:r>
                        <m:r>
                          <m:rPr>
                            <m:nor/>
                          </m:rPr>
                          <a:rPr lang="el-GR" sz="2800" dirty="0">
                            <a:ea typeface="Cambria Math" panose="02040503050406030204" pitchFamily="18" charset="0"/>
                          </a:rPr>
                          <m:t>δ</m:t>
                        </m:r>
                        <m:r>
                          <m:rPr>
                            <m:nor/>
                          </m:rPr>
                          <a:rPr lang="en-US" sz="2800" dirty="0"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m:rPr>
                        <m:nor/>
                      </m:rPr>
                      <a:rPr lang="en-US" sz="2800"/>
                      <m:t>+</m:t>
                    </m:r>
                    <m:f>
                      <m:f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800"/>
                          <m:t>2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2800"/>
                          <m:t>3</m:t>
                        </m:r>
                      </m:den>
                    </m:f>
                  </m:oMath>
                </a14:m>
                <a:r>
                  <a:rPr lang="en-US" sz="2800" dirty="0"/>
                  <a:t>.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AEA4129-BDE5-49F2-A576-E89FD0F6C8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2000" y="3829844"/>
                <a:ext cx="10591800" cy="2274084"/>
              </a:xfrm>
              <a:prstGeom prst="rect">
                <a:avLst/>
              </a:prstGeom>
              <a:blipFill>
                <a:blip r:embed="rId3"/>
                <a:stretch>
                  <a:fillRect l="-1092" t="-2400"/>
                </a:stretch>
              </a:blipFill>
              <a:ln>
                <a:solidFill>
                  <a:schemeClr val="accent5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4">
            <a:extLst>
              <a:ext uri="{FF2B5EF4-FFF2-40B4-BE49-F238E27FC236}">
                <a16:creationId xmlns:a16="http://schemas.microsoft.com/office/drawing/2014/main" id="{3DC19BEC-DF23-42FE-8822-6CF2873063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" t="26907" r="54170" b="-1936"/>
          <a:stretch/>
        </p:blipFill>
        <p:spPr bwMode="auto">
          <a:xfrm>
            <a:off x="8188288" y="226626"/>
            <a:ext cx="3165512" cy="1899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8338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1AA903-99A9-4165-9DA9-6D89F7A1A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26"/>
          <a:stretch/>
        </p:blipFill>
        <p:spPr>
          <a:xfrm>
            <a:off x="2570482" y="2060905"/>
            <a:ext cx="1455263" cy="1339635"/>
          </a:xfrm>
          <a:prstGeom prst="rect">
            <a:avLst/>
          </a:prstGeom>
        </p:spPr>
      </p:pic>
      <p:sp>
        <p:nvSpPr>
          <p:cNvPr id="3" name="文本框 6">
            <a:extLst>
              <a:ext uri="{FF2B5EF4-FFF2-40B4-BE49-F238E27FC236}">
                <a16:creationId xmlns:a16="http://schemas.microsoft.com/office/drawing/2014/main" id="{706295D7-5E82-44A8-95D7-3A727B77FA32}"/>
              </a:ext>
            </a:extLst>
          </p:cNvPr>
          <p:cNvSpPr txBox="1"/>
          <p:nvPr/>
        </p:nvSpPr>
        <p:spPr>
          <a:xfrm>
            <a:off x="2457401" y="3367663"/>
            <a:ext cx="161891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Segoe UI Light (Body)"/>
                <a:cs typeface="Calibri" panose="020F0502020204030204" pitchFamily="34" charset="0"/>
              </a:rPr>
              <a:t>Tianhao Wang</a:t>
            </a:r>
          </a:p>
          <a:p>
            <a:pPr algn="ctr"/>
            <a:r>
              <a:rPr lang="en-US" altLang="zh-CN" sz="1600" dirty="0">
                <a:latin typeface="Segoe UI Light (Body)"/>
                <a:cs typeface="Calibri" panose="020F0502020204030204" pitchFamily="34" charset="0"/>
              </a:rPr>
              <a:t>Purdue</a:t>
            </a:r>
          </a:p>
          <a:p>
            <a:pPr algn="ctr"/>
            <a:r>
              <a:rPr lang="en-US" altLang="zh-CN" sz="1600" dirty="0">
                <a:latin typeface="Segoe UI Light (Body)"/>
                <a:cs typeface="Calibri" panose="020F0502020204030204" pitchFamily="34" charset="0"/>
              </a:rPr>
              <a:t> </a:t>
            </a:r>
            <a:r>
              <a:rPr lang="en-US" altLang="zh-CN" sz="1600" dirty="0">
                <a:solidFill>
                  <a:srgbClr val="00B050"/>
                </a:solidFill>
                <a:latin typeface="Segoe UI Light (Body)"/>
                <a:cs typeface="Calibri" panose="020F0502020204030204" pitchFamily="34" charset="0"/>
              </a:rPr>
              <a:t>→</a:t>
            </a:r>
            <a:r>
              <a:rPr lang="en-US" altLang="zh-CN" sz="1600" dirty="0">
                <a:latin typeface="Segoe UI Light (Body)"/>
                <a:cs typeface="Calibri" panose="020F0502020204030204" pitchFamily="34" charset="0"/>
              </a:rPr>
              <a:t>CMU </a:t>
            </a:r>
            <a:r>
              <a:rPr lang="en-US" altLang="zh-CN" sz="1600" dirty="0" err="1">
                <a:latin typeface="Segoe UI Light (Body)"/>
                <a:cs typeface="Calibri" panose="020F0502020204030204" pitchFamily="34" charset="0"/>
              </a:rPr>
              <a:t>PostDoc</a:t>
            </a:r>
            <a:endParaRPr lang="en-US" altLang="zh-CN" sz="1600" dirty="0">
              <a:latin typeface="Segoe UI Light (Body)"/>
              <a:cs typeface="Calibri" panose="020F0502020204030204" pitchFamily="34" charset="0"/>
            </a:endParaRPr>
          </a:p>
          <a:p>
            <a:pPr algn="ctr"/>
            <a:r>
              <a:rPr lang="en-US" altLang="zh-CN" sz="1600" dirty="0">
                <a:solidFill>
                  <a:srgbClr val="00B050"/>
                </a:solidFill>
                <a:latin typeface="Segoe UI Light (Body)"/>
                <a:cs typeface="Calibri" panose="020F0502020204030204" pitchFamily="34" charset="0"/>
              </a:rPr>
              <a:t>→</a:t>
            </a:r>
            <a:r>
              <a:rPr lang="en-US" altLang="zh-CN" sz="1600" dirty="0">
                <a:latin typeface="Segoe UI Light (Body)"/>
                <a:cs typeface="Calibri" panose="020F0502020204030204" pitchFamily="34" charset="0"/>
              </a:rPr>
              <a:t>UVa</a:t>
            </a:r>
            <a:endParaRPr lang="zh-CN" altLang="en-US" sz="1600" dirty="0">
              <a:latin typeface="Segoe UI Light (Body)"/>
              <a:cs typeface="Calibri" panose="020F0502020204030204" pitchFamily="34" charset="0"/>
            </a:endParaRPr>
          </a:p>
        </p:txBody>
      </p:sp>
      <p:sp>
        <p:nvSpPr>
          <p:cNvPr id="5" name="文本框 7">
            <a:extLst>
              <a:ext uri="{FF2B5EF4-FFF2-40B4-BE49-F238E27FC236}">
                <a16:creationId xmlns:a16="http://schemas.microsoft.com/office/drawing/2014/main" id="{30D63A3C-5B99-4706-8C20-A3C09638E071}"/>
              </a:ext>
            </a:extLst>
          </p:cNvPr>
          <p:cNvSpPr txBox="1"/>
          <p:nvPr/>
        </p:nvSpPr>
        <p:spPr>
          <a:xfrm>
            <a:off x="6241805" y="5966748"/>
            <a:ext cx="15240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latin typeface="Segoe UI Light (Body)"/>
                <a:cs typeface="Calibri" panose="020F0502020204030204" pitchFamily="34" charset="0"/>
              </a:rPr>
              <a:t>Ninghui</a:t>
            </a:r>
            <a:r>
              <a:rPr lang="en-US" altLang="zh-CN" dirty="0">
                <a:latin typeface="Segoe UI Light (Body)"/>
                <a:cs typeface="Calibri" panose="020F0502020204030204" pitchFamily="34" charset="0"/>
              </a:rPr>
              <a:t> Li</a:t>
            </a:r>
          </a:p>
          <a:p>
            <a:pPr algn="ctr"/>
            <a:r>
              <a:rPr lang="en-US" altLang="zh-CN" sz="1600" dirty="0">
                <a:latin typeface="Segoe UI Light (Body)"/>
                <a:cs typeface="Calibri" panose="020F0502020204030204" pitchFamily="34" charset="0"/>
              </a:rPr>
              <a:t>Purdue</a:t>
            </a:r>
            <a:endParaRPr lang="zh-CN" altLang="en-US" sz="1600" dirty="0">
              <a:latin typeface="Segoe UI Light (Body)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5530C5-A429-4979-8328-E5EB1F3C9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3680" y="2060905"/>
            <a:ext cx="1162351" cy="1331499"/>
          </a:xfrm>
          <a:prstGeom prst="rect">
            <a:avLst/>
          </a:prstGeom>
        </p:spPr>
      </p:pic>
      <p:pic>
        <p:nvPicPr>
          <p:cNvPr id="1026" name="Picture 2" descr="Somesh Jha">
            <a:extLst>
              <a:ext uri="{FF2B5EF4-FFF2-40B4-BE49-F238E27FC236}">
                <a16:creationId xmlns:a16="http://schemas.microsoft.com/office/drawing/2014/main" id="{C1E53ACF-3749-40C9-BFF5-8E2ECD172B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5216" y="4635249"/>
            <a:ext cx="1331499" cy="1331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alent Analytics | Master of Marketing Analysis/Customer Intelligence Weblog">
            <a:extLst>
              <a:ext uri="{FF2B5EF4-FFF2-40B4-BE49-F238E27FC236}">
                <a16:creationId xmlns:a16="http://schemas.microsoft.com/office/drawing/2014/main" id="{A6DDC5EE-D040-4277-A9A4-2792130FEC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919"/>
          <a:stretch/>
        </p:blipFill>
        <p:spPr bwMode="auto">
          <a:xfrm>
            <a:off x="4462507" y="2060906"/>
            <a:ext cx="1524000" cy="1336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Jingren Zhou">
            <a:extLst>
              <a:ext uri="{FF2B5EF4-FFF2-40B4-BE49-F238E27FC236}">
                <a16:creationId xmlns:a16="http://schemas.microsoft.com/office/drawing/2014/main" id="{B84CA38B-880F-4EBA-9EB3-1FC27EC07A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7132" y="4642026"/>
            <a:ext cx="1455263" cy="1369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Zhicong HUANG | Doctoral research assistant | Bachelor of Science | École  Polytechnique Fédérale de Lausanne, Lausanne | EPFL | School of Computer  and Communication Sciences">
            <a:extLst>
              <a:ext uri="{FF2B5EF4-FFF2-40B4-BE49-F238E27FC236}">
                <a16:creationId xmlns:a16="http://schemas.microsoft.com/office/drawing/2014/main" id="{28376BC6-D603-4BCC-98FD-770355DE6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2835" y="2060905"/>
            <a:ext cx="1306758" cy="1306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5CAB09F2-0C0A-4A2C-AFCC-E5BC77CFA2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3688" y="4635249"/>
            <a:ext cx="1306758" cy="1306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7">
            <a:extLst>
              <a:ext uri="{FF2B5EF4-FFF2-40B4-BE49-F238E27FC236}">
                <a16:creationId xmlns:a16="http://schemas.microsoft.com/office/drawing/2014/main" id="{53614863-8E48-4247-ABDC-EE6A679AE8F2}"/>
              </a:ext>
            </a:extLst>
          </p:cNvPr>
          <p:cNvSpPr txBox="1"/>
          <p:nvPr/>
        </p:nvSpPr>
        <p:spPr>
          <a:xfrm>
            <a:off x="4483900" y="3367663"/>
            <a:ext cx="15240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Segoe UI Light (Body)"/>
                <a:cs typeface="Calibri" panose="020F0502020204030204" pitchFamily="34" charset="0"/>
              </a:rPr>
              <a:t>Bolin Ding</a:t>
            </a:r>
          </a:p>
          <a:p>
            <a:pPr algn="ctr"/>
            <a:r>
              <a:rPr lang="en-US" altLang="zh-CN" sz="1600" dirty="0">
                <a:latin typeface="Segoe UI Light (Body)"/>
                <a:cs typeface="Calibri" panose="020F0502020204030204" pitchFamily="34" charset="0"/>
              </a:rPr>
              <a:t>Alibaba</a:t>
            </a:r>
            <a:endParaRPr lang="zh-CN" altLang="en-US" sz="1600" dirty="0">
              <a:latin typeface="Segoe UI Light (Body)"/>
              <a:cs typeface="Calibri" panose="020F0502020204030204" pitchFamily="34" charset="0"/>
            </a:endParaRPr>
          </a:p>
        </p:txBody>
      </p:sp>
      <p:sp>
        <p:nvSpPr>
          <p:cNvPr id="13" name="文本框 7">
            <a:extLst>
              <a:ext uri="{FF2B5EF4-FFF2-40B4-BE49-F238E27FC236}">
                <a16:creationId xmlns:a16="http://schemas.microsoft.com/office/drawing/2014/main" id="{02462B8A-1281-430D-B3B0-A020C37CF738}"/>
              </a:ext>
            </a:extLst>
          </p:cNvPr>
          <p:cNvSpPr txBox="1"/>
          <p:nvPr/>
        </p:nvSpPr>
        <p:spPr>
          <a:xfrm>
            <a:off x="6312855" y="3367662"/>
            <a:ext cx="1524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Segoe UI Light (Body)"/>
                <a:cs typeface="Calibri" panose="020F0502020204030204" pitchFamily="34" charset="0"/>
              </a:rPr>
              <a:t>Min Xu</a:t>
            </a:r>
          </a:p>
          <a:p>
            <a:pPr algn="ctr"/>
            <a:r>
              <a:rPr lang="en-US" altLang="zh-CN" sz="1600" dirty="0" err="1">
                <a:latin typeface="Segoe UI Light (Body)"/>
                <a:cs typeface="Calibri" panose="020F0502020204030204" pitchFamily="34" charset="0"/>
              </a:rPr>
              <a:t>Uchicago</a:t>
            </a:r>
            <a:endParaRPr lang="en-US" altLang="zh-CN" sz="1600" dirty="0">
              <a:latin typeface="Segoe UI Light (Body)"/>
              <a:cs typeface="Calibri" panose="020F0502020204030204" pitchFamily="34" charset="0"/>
            </a:endParaRPr>
          </a:p>
          <a:p>
            <a:pPr algn="ctr"/>
            <a:r>
              <a:rPr lang="en-US" altLang="zh-CN" sz="1600" dirty="0">
                <a:solidFill>
                  <a:srgbClr val="00B050"/>
                </a:solidFill>
                <a:latin typeface="Segoe UI Light (Body)"/>
                <a:cs typeface="Calibri" panose="020F0502020204030204" pitchFamily="34" charset="0"/>
              </a:rPr>
              <a:t>→</a:t>
            </a:r>
            <a:r>
              <a:rPr lang="en-US" altLang="zh-CN" sz="1600" dirty="0">
                <a:latin typeface="Segoe UI Light (Body)"/>
                <a:cs typeface="Calibri" panose="020F0502020204030204" pitchFamily="34" charset="0"/>
              </a:rPr>
              <a:t>Facebook</a:t>
            </a:r>
            <a:endParaRPr lang="zh-CN" altLang="en-US" sz="1600" dirty="0">
              <a:latin typeface="Segoe UI Light (Body)"/>
              <a:cs typeface="Calibri" panose="020F0502020204030204" pitchFamily="34" charset="0"/>
            </a:endParaRPr>
          </a:p>
        </p:txBody>
      </p:sp>
      <p:sp>
        <p:nvSpPr>
          <p:cNvPr id="15" name="文本框 7">
            <a:extLst>
              <a:ext uri="{FF2B5EF4-FFF2-40B4-BE49-F238E27FC236}">
                <a16:creationId xmlns:a16="http://schemas.microsoft.com/office/drawing/2014/main" id="{F8507D27-465A-4F48-8EDB-864C8B0C3291}"/>
              </a:ext>
            </a:extLst>
          </p:cNvPr>
          <p:cNvSpPr txBox="1"/>
          <p:nvPr/>
        </p:nvSpPr>
        <p:spPr>
          <a:xfrm>
            <a:off x="8144214" y="3367663"/>
            <a:ext cx="15240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Segoe UI Light (Body)"/>
                <a:cs typeface="Calibri" panose="020F0502020204030204" pitchFamily="34" charset="0"/>
              </a:rPr>
              <a:t>Bolin Ding</a:t>
            </a:r>
          </a:p>
          <a:p>
            <a:pPr algn="ctr"/>
            <a:r>
              <a:rPr lang="en-US" altLang="zh-CN" sz="1600" dirty="0">
                <a:latin typeface="Segoe UI Light (Body)"/>
                <a:cs typeface="Calibri" panose="020F0502020204030204" pitchFamily="34" charset="0"/>
              </a:rPr>
              <a:t>Alibaba</a:t>
            </a:r>
            <a:endParaRPr lang="zh-CN" altLang="en-US" sz="1600" dirty="0">
              <a:latin typeface="Segoe UI Light (Body)"/>
              <a:cs typeface="Calibri" panose="020F0502020204030204" pitchFamily="34" charset="0"/>
            </a:endParaRPr>
          </a:p>
        </p:txBody>
      </p:sp>
      <p:sp>
        <p:nvSpPr>
          <p:cNvPr id="16" name="文本框 7">
            <a:extLst>
              <a:ext uri="{FF2B5EF4-FFF2-40B4-BE49-F238E27FC236}">
                <a16:creationId xmlns:a16="http://schemas.microsoft.com/office/drawing/2014/main" id="{CF63170C-2ED1-4CFA-BD8B-8442FFFA0D01}"/>
              </a:ext>
            </a:extLst>
          </p:cNvPr>
          <p:cNvSpPr txBox="1"/>
          <p:nvPr/>
        </p:nvSpPr>
        <p:spPr>
          <a:xfrm>
            <a:off x="2494611" y="5942006"/>
            <a:ext cx="15240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Segoe UI Light (Body)"/>
                <a:cs typeface="Calibri" panose="020F0502020204030204" pitchFamily="34" charset="0"/>
              </a:rPr>
              <a:t>Cheng Hong</a:t>
            </a:r>
          </a:p>
          <a:p>
            <a:pPr algn="ctr"/>
            <a:r>
              <a:rPr lang="en-US" altLang="zh-CN" sz="1600" dirty="0">
                <a:latin typeface="Segoe UI Light (Body)"/>
                <a:cs typeface="Calibri" panose="020F0502020204030204" pitchFamily="34" charset="0"/>
              </a:rPr>
              <a:t>Alibaba</a:t>
            </a:r>
            <a:endParaRPr lang="zh-CN" altLang="en-US" sz="1600" dirty="0">
              <a:latin typeface="Segoe UI Light (Body)"/>
              <a:cs typeface="Calibri" panose="020F0502020204030204" pitchFamily="34" charset="0"/>
            </a:endParaRPr>
          </a:p>
        </p:txBody>
      </p:sp>
      <p:sp>
        <p:nvSpPr>
          <p:cNvPr id="17" name="文本框 7">
            <a:extLst>
              <a:ext uri="{FF2B5EF4-FFF2-40B4-BE49-F238E27FC236}">
                <a16:creationId xmlns:a16="http://schemas.microsoft.com/office/drawing/2014/main" id="{3AA6459D-F234-44E3-A036-04E74988021D}"/>
              </a:ext>
            </a:extLst>
          </p:cNvPr>
          <p:cNvSpPr txBox="1"/>
          <p:nvPr/>
        </p:nvSpPr>
        <p:spPr>
          <a:xfrm>
            <a:off x="4310221" y="5996926"/>
            <a:ext cx="15240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latin typeface="Segoe UI Light (Body)"/>
                <a:cs typeface="Calibri" panose="020F0502020204030204" pitchFamily="34" charset="0"/>
              </a:rPr>
              <a:t>Jingren</a:t>
            </a:r>
            <a:r>
              <a:rPr lang="en-US" altLang="zh-CN" dirty="0">
                <a:latin typeface="Segoe UI Light (Body)"/>
                <a:cs typeface="Calibri" panose="020F0502020204030204" pitchFamily="34" charset="0"/>
              </a:rPr>
              <a:t> Zhou</a:t>
            </a:r>
          </a:p>
          <a:p>
            <a:pPr algn="ctr"/>
            <a:r>
              <a:rPr lang="en-US" altLang="zh-CN" sz="1600" dirty="0">
                <a:latin typeface="Segoe UI Light (Body)"/>
                <a:cs typeface="Calibri" panose="020F0502020204030204" pitchFamily="34" charset="0"/>
              </a:rPr>
              <a:t>Alibaba</a:t>
            </a:r>
            <a:endParaRPr lang="zh-CN" altLang="en-US" sz="1600" dirty="0">
              <a:latin typeface="Segoe UI Light (Body)"/>
              <a:cs typeface="Calibri" panose="020F0502020204030204" pitchFamily="34" charset="0"/>
            </a:endParaRPr>
          </a:p>
        </p:txBody>
      </p:sp>
      <p:sp>
        <p:nvSpPr>
          <p:cNvPr id="18" name="文本框 7">
            <a:extLst>
              <a:ext uri="{FF2B5EF4-FFF2-40B4-BE49-F238E27FC236}">
                <a16:creationId xmlns:a16="http://schemas.microsoft.com/office/drawing/2014/main" id="{3512BCBF-55FD-4F03-9544-8750397BC0E9}"/>
              </a:ext>
            </a:extLst>
          </p:cNvPr>
          <p:cNvSpPr txBox="1"/>
          <p:nvPr/>
        </p:nvSpPr>
        <p:spPr>
          <a:xfrm>
            <a:off x="8173389" y="5898417"/>
            <a:ext cx="15240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Segoe UI Light (Body)"/>
                <a:cs typeface="Calibri" panose="020F0502020204030204" pitchFamily="34" charset="0"/>
              </a:rPr>
              <a:t>Somesh Jha</a:t>
            </a:r>
          </a:p>
          <a:p>
            <a:pPr algn="ctr"/>
            <a:r>
              <a:rPr lang="en-US" altLang="zh-CN" sz="1600" dirty="0" err="1">
                <a:latin typeface="Segoe UI Light (Body)"/>
                <a:cs typeface="Calibri" panose="020F0502020204030204" pitchFamily="34" charset="0"/>
              </a:rPr>
              <a:t>UWisconsin</a:t>
            </a:r>
            <a:endParaRPr lang="zh-CN" altLang="en-US" sz="1600" dirty="0">
              <a:latin typeface="Segoe UI Light (Body)"/>
              <a:cs typeface="Calibri" panose="020F050202020403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CA6CA1A-FCB1-4EF7-A4E4-9BEC7797BB14}"/>
              </a:ext>
            </a:extLst>
          </p:cNvPr>
          <p:cNvSpPr txBox="1">
            <a:spLocks/>
          </p:cNvSpPr>
          <p:nvPr/>
        </p:nvSpPr>
        <p:spPr>
          <a:xfrm>
            <a:off x="1502084" y="518539"/>
            <a:ext cx="9421091" cy="151943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base"/>
            <a:r>
              <a:rPr lang="en-US" altLang="zh-CN" dirty="0"/>
              <a:t>Improving Utility and Security of the Shuffler-based Differential Privacy</a:t>
            </a:r>
            <a:endParaRPr lang="en-US" dirty="0"/>
          </a:p>
        </p:txBody>
      </p:sp>
      <p:pic>
        <p:nvPicPr>
          <p:cNvPr id="20" name="Picture 2" descr="Purdue University - Department of Computer Science - Li Named 2021 IEEE  Fellow">
            <a:extLst>
              <a:ext uri="{FF2B5EF4-FFF2-40B4-BE49-F238E27FC236}">
                <a16:creationId xmlns:a16="http://schemas.microsoft.com/office/drawing/2014/main" id="{212B08C7-2729-4245-A3BD-51AD028D50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335"/>
          <a:stretch/>
        </p:blipFill>
        <p:spPr bwMode="auto">
          <a:xfrm>
            <a:off x="6312855" y="4642026"/>
            <a:ext cx="1397000" cy="1336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91054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 Light">
      <a:majorFont>
        <a:latin typeface="Segoe UI Light"/>
        <a:ea typeface="宋体"/>
        <a:cs typeface=""/>
      </a:majorFont>
      <a:minorFont>
        <a:latin typeface="Segoe UI Light"/>
        <a:ea typeface="华文新魏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61993</TotalTime>
  <Words>1059</Words>
  <Application>Microsoft Office PowerPoint</Application>
  <PresentationFormat>宽屏</PresentationFormat>
  <Paragraphs>191</Paragraphs>
  <Slides>12</Slides>
  <Notes>11</Notes>
  <HiddenSlides>3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3" baseType="lpstr">
      <vt:lpstr>Segoe UI Light (Body)</vt:lpstr>
      <vt:lpstr>等线</vt:lpstr>
      <vt:lpstr>华文新魏</vt:lpstr>
      <vt:lpstr>宋体</vt:lpstr>
      <vt:lpstr>Arial</vt:lpstr>
      <vt:lpstr>Calibri</vt:lpstr>
      <vt:lpstr>Cambria Math</vt:lpstr>
      <vt:lpstr>Microsoft Sans Serif</vt:lpstr>
      <vt:lpstr>Segoe UI Light</vt:lpstr>
      <vt:lpstr>Times New Roman</vt:lpstr>
      <vt:lpstr>Office Theme</vt:lpstr>
      <vt:lpstr>Improving Utility and Security of the Shuffler-based Differential Privacy</vt:lpstr>
      <vt:lpstr>Differential Privacy in Census</vt:lpstr>
      <vt:lpstr>Industrial Setting: Local Differential Privacy</vt:lpstr>
      <vt:lpstr>PowerPoint 演示文稿</vt:lpstr>
      <vt:lpstr>PowerPoint 演示文稿</vt:lpstr>
      <vt:lpstr>PowerPoint 演示文稿</vt:lpstr>
      <vt:lpstr>Enhancing Security </vt:lpstr>
      <vt:lpstr>Improving Accuracy</vt:lpstr>
      <vt:lpstr>PowerPoint 演示文稿</vt:lpstr>
      <vt:lpstr>Analyzing Security 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Local Differential Privacy</dc:title>
  <dc:creator>Tianhao Wang</dc:creator>
  <cp:lastModifiedBy>Bolin Ding</cp:lastModifiedBy>
  <cp:revision>458</cp:revision>
  <dcterms:created xsi:type="dcterms:W3CDTF">2018-03-19T15:40:44Z</dcterms:created>
  <dcterms:modified xsi:type="dcterms:W3CDTF">2021-09-17T15:42:54Z</dcterms:modified>
</cp:coreProperties>
</file>